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46"/>
  </p:notesMasterIdLst>
  <p:handoutMasterIdLst>
    <p:handoutMasterId r:id="rId47"/>
  </p:handoutMasterIdLst>
  <p:sldIdLst>
    <p:sldId id="295" r:id="rId2"/>
    <p:sldId id="316" r:id="rId3"/>
    <p:sldId id="317" r:id="rId4"/>
    <p:sldId id="341" r:id="rId5"/>
    <p:sldId id="319" r:id="rId6"/>
    <p:sldId id="296" r:id="rId7"/>
    <p:sldId id="324" r:id="rId8"/>
    <p:sldId id="298" r:id="rId9"/>
    <p:sldId id="299" r:id="rId10"/>
    <p:sldId id="300" r:id="rId11"/>
    <p:sldId id="325" r:id="rId12"/>
    <p:sldId id="301" r:id="rId13"/>
    <p:sldId id="326" r:id="rId14"/>
    <p:sldId id="314" r:id="rId15"/>
    <p:sldId id="333" r:id="rId16"/>
    <p:sldId id="338" r:id="rId17"/>
    <p:sldId id="303" r:id="rId18"/>
    <p:sldId id="328" r:id="rId19"/>
    <p:sldId id="320" r:id="rId20"/>
    <p:sldId id="308" r:id="rId21"/>
    <p:sldId id="334" r:id="rId22"/>
    <p:sldId id="340" r:id="rId23"/>
    <p:sldId id="302" r:id="rId24"/>
    <p:sldId id="327" r:id="rId25"/>
    <p:sldId id="307" r:id="rId26"/>
    <p:sldId id="318" r:id="rId27"/>
    <p:sldId id="331" r:id="rId28"/>
    <p:sldId id="315" r:id="rId29"/>
    <p:sldId id="329" r:id="rId30"/>
    <p:sldId id="309" r:id="rId31"/>
    <p:sldId id="330" r:id="rId32"/>
    <p:sldId id="304" r:id="rId33"/>
    <p:sldId id="306" r:id="rId34"/>
    <p:sldId id="310" r:id="rId35"/>
    <p:sldId id="332" r:id="rId36"/>
    <p:sldId id="342" r:id="rId37"/>
    <p:sldId id="335" r:id="rId38"/>
    <p:sldId id="343" r:id="rId39"/>
    <p:sldId id="305" r:id="rId40"/>
    <p:sldId id="337" r:id="rId41"/>
    <p:sldId id="323" r:id="rId42"/>
    <p:sldId id="321" r:id="rId43"/>
    <p:sldId id="311" r:id="rId44"/>
    <p:sldId id="339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F71"/>
    <a:srgbClr val="FF0000"/>
    <a:srgbClr val="DC96DC"/>
    <a:srgbClr val="C864C8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33" autoAdjust="0"/>
    <p:restoredTop sz="90929"/>
  </p:normalViewPr>
  <p:slideViewPr>
    <p:cSldViewPr snapToGrid="0">
      <p:cViewPr varScale="1">
        <p:scale>
          <a:sx n="68" d="100"/>
          <a:sy n="68" d="100"/>
        </p:scale>
        <p:origin x="17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8E-4F42-8C8A-4ED9DC0F0C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5E-48AA-B66F-DB59FB98A1D6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8E-4F42-8C8A-4ED9DC0F0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61-48FE-BFB7-ABC66F811F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CF-4A19-AB18-E02700104759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61-48FE-BFB7-ABC66F811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5E4-4F95-AEB3-81A70D5AC74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0A3-4C06-8C9C-A6E804AB1EF0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E4-4F95-AEB3-81A70D5AC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B4-45E7-85A9-72D79F443B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BB-4691-BFFD-CE90AF486EEA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B4-45E7-85A9-72D79F443B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E8B-4821-9308-1E013F27BF37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8B-4821-9308-1E013F27BF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E8B-4821-9308-1E013F27BF37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8B-4821-9308-1E013F27BF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98-4A7F-95B5-B8CEEEFEA8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98-4A7F-95B5-B8CEEEFEA8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BBD-428D-B681-12599645E2CE}"/>
              </c:ext>
            </c:extLst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98-4A7F-95B5-B8CEEEFEA8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E8B-4821-9308-1E013F27BF37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8B-4821-9308-1E013F27BF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41C-47D0-ACCB-F314339236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E95-4415-A7EA-5B72D0B03D70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1C-47D0-ACCB-F31433923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691-4B8E-A686-C489D66795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691-4B8E-A686-C489D6679509}"/>
              </c:ext>
            </c:extLst>
          </c:dPt>
          <c:cat>
            <c:numRef>
              <c:f>Sheet1!$A$2:$A$4</c:f>
              <c:numCache>
                <c:formatCode>General</c:formatCode>
                <c:ptCount val="1"/>
              </c:numCache>
            </c:numRef>
          </c:cat>
          <c:val>
            <c:numRef>
              <c:f>Sheet1!$B$2:$B$4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91-4B8E-A686-C489D66795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153-4F58-A14C-C58FD5F7A631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3-4F58-A14C-C58FD5F7A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E40-4338-919F-BA7F471A950F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40-4338-919F-BA7F471A95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584-4E09-83B9-21E9072A4A6D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84-4E09-83B9-21E9072A4A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85-42F1-9770-CBDA79F282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893-47CB-B0C2-883964CCE5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3FB-4369-A517-F82537F38EEB}"/>
              </c:ext>
            </c:extLst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85-42F1-9770-CBDA79F28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85-42F1-9770-CBDA79F282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893-47CB-B0C2-883964CCE5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85-42F1-9770-CBDA79F28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F7-4439-A8F6-E74EBFE9F5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7B-46DD-8BD5-E9B99C5E3E83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F7-4439-A8F6-E74EBFE9F5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2E-43D5-BB2E-8419F32EDF57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2E-43D5-BB2E-8419F32ED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/>
                </a:solidFill>
              </a:rPr>
              <a:t>Winemaker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Winemaker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2E-43D5-BB2E-8419F32EDF57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2E-43D5-BB2E-8419F32ED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88BB4C5-BBCB-43C0-B9EA-2568870346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2D7E354-0A20-42AE-82C1-1C33AE32BF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B8444CA0-6C49-4276-9A84-3CE201E6561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6479A35E-86CD-4D9A-9C39-49168AFFBEB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A012391-A93D-4C83-B46C-D611A8C426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64248A4-A043-4007-AF4B-C634CF8A7F5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A9730EA-55B6-4064-86AA-89EE4553DD9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EF1158C-DF5A-4D46-8D18-B0F5364BC95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AD6D3F34-DB6B-49B0-B30D-031E5D75209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C096475F-4464-45C3-8476-0AF838BEA7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F81483DC-15B8-438C-A8E2-4EB7290331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D709C4C-76BB-4937-A36B-9FCC437CF4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5A296-D5D2-44B9-B86C-2964A7092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5AF44-83E6-4CE5-AA21-EAFEE1C3D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46645-DABE-4D48-A436-733673190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1A98E-7509-4625-A2EE-C1D6BFEED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87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BA999-942A-42D2-868B-78F2E07B9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75C2A-60F7-4418-94DB-DA4E8E506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A4201-2843-4520-B58C-6C99D96EB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B4B47-F11F-4310-A9E5-27E6C59530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06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1F5D9-A5D1-4063-9E61-CC617B958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DDE81-7A0F-46CD-8E10-14E4E288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DADAB-4E6B-4F99-A2F3-3BBF07CB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07677-DD21-4A1E-BD5E-60F057CF63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40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AF963-17BD-4C24-B28C-3BF2E4E7A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BCE48-E51A-4459-B07E-4DE931A3E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3C949-54C4-45A6-B59A-26A7ED11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7FD34-DECC-49BE-9C61-24E5679E7B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74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F21B-8E31-4353-961E-BAB10A0D7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35E5D-8C5E-4D25-8B0E-71796CCFF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92D17-773D-4CF9-9B37-CD264CA77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B7E19-7E05-4DE6-BF0C-131A5A07CF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12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A221A96-7CCE-4745-9368-A0DDFE2FB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3CB5E4-8826-47C1-9D47-E26231256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292D40-5F38-46CE-ACFE-82CB5A08E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92476-1D03-41C9-9565-8496FE5271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5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9142C0B-35FD-4133-B0F4-083EBF922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F3D35CF-D73E-4C48-81F5-6113003DF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8F5304F-C3EC-4944-9CBC-7F576D6AA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EC416-E5E3-4728-83EA-6DB6E62D2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34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26EFAE7-829D-41CF-B80C-84153927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B6295E3-F990-4B5D-AF59-DCBC2192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9863B87-D3FE-4A3A-B56F-9F21D4F3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8A04-689E-4FFF-957F-6A446D3B7D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78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4B4676C-51A3-4B71-A09B-46369B40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7237481-EC48-4762-A0AF-66623AF6E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137E8-C216-492C-9F5E-4CF42F490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2A615-3AC0-48C6-AF03-BF119EB055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245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EEE7658-2133-4F2D-A6D1-945BC4E2F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3A4D96-E5C1-47A7-AF37-5ABE39D9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B0D31C-FAB7-469C-9798-17772353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B99CD-1757-49C6-AEC5-589418A435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35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BE68B2-BF84-4032-995B-9C37F64E5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CE1F58-736E-4E32-81F0-D6BB23BBB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1F05DF-60BF-423A-B4AF-10E04138F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F8081-3B98-4694-9EA2-2FD06D0750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9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642CB4B-F470-4CD0-9AC4-67D1834744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E14DB9E-3102-4389-9E1D-46E372B644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DA9DB-AC02-48B1-911A-497BD90A9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EA294-FDFC-4BB2-9526-85D763F8E1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38D0B-8AA1-408C-8B21-CEF8CBEE9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4ABB46A-A6B7-4902-A8F9-A8D9D5FB05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michaelteaching.com/tcard/8-discrimination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AB3F56F2-78A5-4758-8D8C-7BA172253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95375"/>
            <a:ext cx="7772400" cy="445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4800" b="1" dirty="0">
                <a:latin typeface="Garamond" panose="02020404030301010803" pitchFamily="18" charset="0"/>
              </a:rPr>
              <a:t>Aromatic Defects in Wine</a:t>
            </a: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4800" b="1" dirty="0"/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br>
              <a:rPr lang="en-US" altLang="en-US" sz="4000" dirty="0"/>
            </a:br>
            <a:r>
              <a:rPr lang="en-US" altLang="en-US" sz="2800" b="1" dirty="0">
                <a:latin typeface="Garamond" panose="02020404030301010803" pitchFamily="18" charset="0"/>
              </a:rPr>
              <a:t>Steve Foisie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Garamond" panose="02020404030301010803" pitchFamily="18" charset="0"/>
              </a:rPr>
              <a:t>November 14, 2019</a:t>
            </a:r>
            <a:endParaRPr lang="en-US" altLang="en-US" sz="29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29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2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D305247-5D30-4185-BF74-4B22FB2BE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9726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Volatile Acidity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2800" b="1" dirty="0">
                <a:latin typeface="Garamond" panose="02020404030301010803" pitchFamily="18" charset="0"/>
              </a:rPr>
              <a:t>Acetic Acid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F1E023A-0C6E-4BFD-B1A0-B1D4D7B76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419647"/>
            <a:ext cx="8280400" cy="381234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b="1" dirty="0">
                <a:latin typeface="Garamond" panose="02020404030301010803" pitchFamily="18" charset="0"/>
              </a:rPr>
              <a:t>Volatile acidity (VA) will vaporize with steam heat unlike other acids present in wine.</a:t>
            </a:r>
          </a:p>
          <a:p>
            <a:pPr marL="0" indent="0" eaLnBrk="1" hangingPunct="1"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Sensory</a:t>
            </a:r>
            <a:r>
              <a:rPr lang="en-US" altLang="en-US" sz="2400" b="1" dirty="0">
                <a:latin typeface="Garamond" panose="02020404030301010803" pitchFamily="18" charset="0"/>
              </a:rPr>
              <a:t>: </a:t>
            </a:r>
          </a:p>
          <a:p>
            <a:pPr eaLnBrk="1" hangingPunct="1"/>
            <a:r>
              <a:rPr lang="en-US" sz="2400" b="1" dirty="0">
                <a:latin typeface="Garamond" panose="02020404030301010803" pitchFamily="18" charset="0"/>
              </a:rPr>
              <a:t>Sensed by nose (hence “volatile”); pungent, sweet, to sharp vinegar and nose-burn. </a:t>
            </a:r>
          </a:p>
          <a:p>
            <a:pPr eaLnBrk="1" hangingPunct="1"/>
            <a:r>
              <a:rPr lang="en-US" sz="2400" b="1" dirty="0">
                <a:latin typeface="Garamond" panose="02020404030301010803" pitchFamily="18" charset="0"/>
              </a:rPr>
              <a:t>Thin/sharp mouthfeel; often perceived on finish of wine.	</a:t>
            </a:r>
            <a:endParaRPr lang="en-US" altLang="en-US" sz="2400" b="1" dirty="0">
              <a:latin typeface="Garamond" panose="02020404030301010803" pitchFamily="18" charset="0"/>
            </a:endParaRPr>
          </a:p>
          <a:p>
            <a:pPr marL="0" indent="0" eaLnBrk="1" hangingPunct="1"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altLang="en-US" sz="2400" b="1" dirty="0">
                <a:latin typeface="Garamond" panose="02020404030301010803" pitchFamily="18" charset="0"/>
              </a:rPr>
              <a:t>: 200 – 300 ppm red wine, 2 </a:t>
            </a:r>
            <a:r>
              <a:rPr lang="en-US" altLang="en-US" sz="2400" b="1" dirty="0" err="1">
                <a:latin typeface="Garamond" panose="02020404030301010803" pitchFamily="18" charset="0"/>
              </a:rPr>
              <a:t>ppk</a:t>
            </a:r>
            <a:r>
              <a:rPr lang="en-US" altLang="en-US" sz="2400" b="1" dirty="0">
                <a:latin typeface="Garamond" panose="02020404030301010803" pitchFamily="18" charset="0"/>
              </a:rPr>
              <a:t> in white wine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9DE813D-5D0C-4878-B1F2-F525137315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7542874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D305247-5D30-4185-BF74-4B22FB2BE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5656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Volatile Acidity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2800" b="1" dirty="0">
                <a:latin typeface="Garamond" panose="02020404030301010803" pitchFamily="18" charset="0"/>
              </a:rPr>
              <a:t>Acetic Acid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F1E023A-0C6E-4BFD-B1A0-B1D4D7B76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16259"/>
            <a:ext cx="8280400" cy="4764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Causes</a:t>
            </a:r>
          </a:p>
          <a:p>
            <a:pPr eaLnBrk="1" hangingPunct="1"/>
            <a:r>
              <a:rPr lang="en-US" altLang="en-US" sz="2400" b="1" dirty="0">
                <a:latin typeface="Garamond" panose="02020404030301010803" pitchFamily="18" charset="0"/>
              </a:rPr>
              <a:t>Acetic acid is primarily the result of bacteria</a:t>
            </a:r>
          </a:p>
          <a:p>
            <a:pPr eaLnBrk="1" hangingPunct="1"/>
            <a:r>
              <a:rPr lang="en-US" altLang="en-US" sz="2400" b="1" dirty="0">
                <a:latin typeface="Garamond" panose="02020404030301010803" pitchFamily="18" charset="0"/>
              </a:rPr>
              <a:t>Acetobacter require oxygen to survive and grow</a:t>
            </a:r>
          </a:p>
          <a:p>
            <a:pPr eaLnBrk="1" hangingPunct="1"/>
            <a:r>
              <a:rPr lang="en-US" altLang="en-US" sz="2400" b="1" dirty="0">
                <a:latin typeface="Garamond" panose="02020404030301010803" pitchFamily="18" charset="0"/>
              </a:rPr>
              <a:t>Causes of acetic acid may be from </a:t>
            </a:r>
          </a:p>
          <a:p>
            <a:pPr lvl="1" eaLnBrk="1" hangingPunct="1"/>
            <a:r>
              <a:rPr lang="en-US" altLang="en-US" sz="2000" b="1" dirty="0">
                <a:latin typeface="Garamond" panose="02020404030301010803" pitchFamily="18" charset="0"/>
              </a:rPr>
              <a:t>Exposure of must/cap to air/oxygen before or during fermentation </a:t>
            </a:r>
          </a:p>
          <a:p>
            <a:pPr lvl="1" eaLnBrk="1" hangingPunct="1"/>
            <a:r>
              <a:rPr lang="en-US" altLang="en-US" sz="2000" b="1" dirty="0">
                <a:latin typeface="Garamond" panose="02020404030301010803" pitchFamily="18" charset="0"/>
              </a:rPr>
              <a:t>Unsanitary containers infected with bacteria</a:t>
            </a:r>
          </a:p>
          <a:p>
            <a:pPr lvl="1" eaLnBrk="1" hangingPunct="1"/>
            <a:r>
              <a:rPr lang="en-US" altLang="en-US" sz="2000" b="1" dirty="0">
                <a:latin typeface="Garamond" panose="02020404030301010803" pitchFamily="18" charset="0"/>
              </a:rPr>
              <a:t>Must with a high brix followed by an incomplete fermentation</a:t>
            </a:r>
          </a:p>
          <a:p>
            <a:pPr lvl="1" eaLnBrk="1" hangingPunct="1"/>
            <a:r>
              <a:rPr lang="en-US" altLang="en-US" sz="2000" b="1" dirty="0">
                <a:latin typeface="Garamond" panose="02020404030301010803" pitchFamily="18" charset="0"/>
              </a:rPr>
              <a:t>Long fermentations. 1 month or more</a:t>
            </a:r>
          </a:p>
          <a:p>
            <a:pPr lvl="1" eaLnBrk="1" hangingPunct="1"/>
            <a:r>
              <a:rPr lang="en-US" altLang="en-US" sz="2000" b="1" dirty="0">
                <a:latin typeface="Garamond" panose="02020404030301010803" pitchFamily="18" charset="0"/>
              </a:rPr>
              <a:t>Spoilage by </a:t>
            </a:r>
            <a:r>
              <a:rPr lang="en-US" altLang="en-US" sz="2000" b="1" dirty="0" err="1">
                <a:latin typeface="Garamond" panose="02020404030301010803" pitchFamily="18" charset="0"/>
              </a:rPr>
              <a:t>lacto</a:t>
            </a:r>
            <a:r>
              <a:rPr lang="en-US" altLang="en-US" sz="2000" b="1" dirty="0">
                <a:latin typeface="Garamond" panose="02020404030301010803" pitchFamily="18" charset="0"/>
              </a:rPr>
              <a:t> bacillus with residual sugar</a:t>
            </a:r>
          </a:p>
          <a:p>
            <a:pPr lvl="1" eaLnBrk="1" hangingPunct="1"/>
            <a:r>
              <a:rPr lang="en-US" altLang="en-US" sz="2000" b="1" dirty="0">
                <a:latin typeface="Garamond" panose="02020404030301010803" pitchFamily="18" charset="0"/>
              </a:rPr>
              <a:t>Over exposure to air during maturation, or film yeast on the wine</a:t>
            </a:r>
          </a:p>
          <a:p>
            <a:pPr lvl="1" eaLnBrk="1" hangingPunct="1"/>
            <a:r>
              <a:rPr lang="en-US" altLang="en-US" sz="2000" b="1" dirty="0">
                <a:latin typeface="Garamond" panose="02020404030301010803" pitchFamily="18" charset="0"/>
              </a:rPr>
              <a:t>Poor SO</a:t>
            </a:r>
            <a:r>
              <a:rPr lang="en-US" altLang="en-US" sz="1800" b="1" dirty="0">
                <a:latin typeface="Garamond" panose="02020404030301010803" pitchFamily="18" charset="0"/>
              </a:rPr>
              <a:t>2 management</a:t>
            </a:r>
          </a:p>
          <a:p>
            <a:pPr lvl="1" eaLnBrk="1" hangingPunct="1"/>
            <a:r>
              <a:rPr lang="en-US" altLang="en-US" sz="2000" b="1" dirty="0">
                <a:latin typeface="Garamond" panose="02020404030301010803" pitchFamily="18" charset="0"/>
              </a:rPr>
              <a:t>Citric acid addition</a:t>
            </a:r>
          </a:p>
        </p:txBody>
      </p:sp>
    </p:spTree>
    <p:extLst>
      <p:ext uri="{BB962C8B-B14F-4D97-AF65-F5344CB8AC3E}">
        <p14:creationId xmlns:p14="http://schemas.microsoft.com/office/powerpoint/2010/main" val="3500973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withGroup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62620A3-9BEF-454C-98A6-DBB758B82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32222"/>
            <a:ext cx="8229600" cy="812727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Volatile Acidity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2800" b="1" dirty="0">
                <a:latin typeface="Garamond" panose="02020404030301010803" pitchFamily="18" charset="0"/>
              </a:rPr>
              <a:t>Ethyl Acetate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3600" b="1" dirty="0">
                <a:latin typeface="Garamond" panose="02020404030301010803" pitchFamily="18" charset="0"/>
              </a:rPr>
              <a:t>                                   </a:t>
            </a:r>
            <a:endParaRPr lang="en-US" altLang="en-US" sz="28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002B8F2-BFBA-4CDF-99F7-954E17133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26591"/>
            <a:ext cx="8280400" cy="3535057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2400" b="1" dirty="0">
                <a:latin typeface="Garamond" panose="02020404030301010803" pitchFamily="18" charset="0"/>
              </a:rPr>
              <a:t>Ethyl acetate is an ester of ethyl alcohol and acetic acid</a:t>
            </a: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sz="2400" b="1" dirty="0">
                <a:latin typeface="Garamond" panose="02020404030301010803" pitchFamily="18" charset="0"/>
              </a:rPr>
              <a:t>Very common flaw in wine, particularly in thin skin varietals</a:t>
            </a:r>
            <a:endParaRPr lang="en-US" altLang="en-US" sz="2400" b="1" u="sng" dirty="0">
              <a:latin typeface="Garamond" panose="02020404030301010803" pitchFamily="18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Sensory</a:t>
            </a:r>
            <a:r>
              <a:rPr lang="en-US" altLang="en-US" sz="2400" b="1" dirty="0">
                <a:latin typeface="Garamond" panose="02020404030301010803" pitchFamily="18" charset="0"/>
              </a:rPr>
              <a:t>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400" b="1" dirty="0">
                <a:latin typeface="Garamond" panose="02020404030301010803" pitchFamily="18" charset="0"/>
              </a:rPr>
              <a:t>Sweet smell at low concentrations, fruity, grape/cherry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sz="2400" b="1" dirty="0">
                <a:latin typeface="Garamond" panose="02020404030301010803" pitchFamily="18" charset="0"/>
              </a:rPr>
              <a:t>Nail polish remover, solvent and sharp at high concentrations.</a:t>
            </a:r>
            <a:endParaRPr lang="en-US" altLang="en-US" sz="2400" b="1" dirty="0">
              <a:latin typeface="Garamond" panose="02020404030301010803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altLang="en-US" sz="2400" b="1" dirty="0">
                <a:latin typeface="Garamond" panose="02020404030301010803" pitchFamily="18" charset="0"/>
              </a:rPr>
              <a:t>:  7 – 12 ppm</a:t>
            </a:r>
            <a:endParaRPr lang="en-US" altLang="en-US" sz="24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675CE36-3CBF-4B0B-8C43-C6F8B7C4A7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573138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62620A3-9BEF-454C-98A6-DBB758B82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32" y="932220"/>
            <a:ext cx="8229600" cy="812727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Volatile Acidity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2800" b="1" dirty="0">
                <a:latin typeface="Garamond" panose="02020404030301010803" pitchFamily="18" charset="0"/>
              </a:rPr>
              <a:t>Ethyl Acetate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3600" b="1" dirty="0">
                <a:latin typeface="Garamond" panose="02020404030301010803" pitchFamily="18" charset="0"/>
              </a:rPr>
              <a:t>                                   </a:t>
            </a:r>
            <a:endParaRPr lang="en-US" altLang="en-US" sz="28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002B8F2-BFBA-4CDF-99F7-954E17133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025" y="1744393"/>
            <a:ext cx="7780606" cy="4711969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Causes</a:t>
            </a:r>
            <a:r>
              <a:rPr lang="en-US" altLang="en-US" sz="2400" b="1" dirty="0">
                <a:latin typeface="Garamond" panose="02020404030301010803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Damaged or infected fruit on the vine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Unsanitary fermentation conditions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“Cold” soaking warm without anerobic blanket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Excessive exposure of cap to air during fermentation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High pH and wines with little SO2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Excessive exposure of wine to air during maturation.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Lactic acid or acetic acid spoilage 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dirty="0">
                <a:latin typeface="Garamond" panose="02020404030301010803" pitchFamily="18" charset="0"/>
              </a:rPr>
              <a:t>Sound, stable wines will not generate VA once bottled</a:t>
            </a:r>
          </a:p>
        </p:txBody>
      </p:sp>
    </p:spTree>
    <p:extLst>
      <p:ext uri="{BB962C8B-B14F-4D97-AF65-F5344CB8AC3E}">
        <p14:creationId xmlns:p14="http://schemas.microsoft.com/office/powerpoint/2010/main" val="18512203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141D4F6-3CFA-433A-B63B-A45180015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461963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Volatile Acidity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2800" b="1" dirty="0">
                <a:latin typeface="Garamond" panose="02020404030301010803" pitchFamily="18" charset="0"/>
              </a:rPr>
              <a:t>Acetic Acid &amp; Ethyl Acetate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4289B12B-6E6E-455E-A576-CB78D216E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03" y="1759707"/>
            <a:ext cx="8280400" cy="463633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Prevention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b="1" dirty="0">
                <a:latin typeface="Garamond" panose="02020404030301010803" pitchFamily="18" charset="0"/>
              </a:rPr>
              <a:t>Sanitize, limit exposure/contamination with acetobacter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b="1" dirty="0">
                <a:latin typeface="Garamond" panose="02020404030301010803" pitchFamily="18" charset="0"/>
              </a:rPr>
              <a:t>Crush immediately after harvest, and add SO2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b="1" dirty="0">
                <a:latin typeface="Garamond" panose="02020404030301010803" pitchFamily="18" charset="0"/>
              </a:rPr>
              <a:t>Ferment whites in closed-top fermenters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b="1" dirty="0">
                <a:latin typeface="Garamond" panose="02020404030301010803" pitchFamily="18" charset="0"/>
              </a:rPr>
              <a:t>Leave ample head space in red wine fermenters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b="1" dirty="0">
                <a:latin typeface="Garamond" panose="02020404030301010803" pitchFamily="18" charset="0"/>
              </a:rPr>
              <a:t>Punched down regularly during fermentation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Maintain appropriate free SO2 levels during maturation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Treatment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There is no simple treatment for VA  --  prevention is best 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VA can be partially removed by RO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141D4F6-3CFA-433A-B63B-A45180015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65011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Sulfur Compounds</a:t>
            </a:r>
            <a:endParaRPr lang="en-US" altLang="en-US" sz="28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4289B12B-6E6E-455E-A576-CB78D216E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03" y="2025747"/>
            <a:ext cx="8280400" cy="3727939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tabLst>
                <a:tab pos="576263" algn="l"/>
                <a:tab pos="3263900" algn="l"/>
                <a:tab pos="5949950" algn="l"/>
              </a:tabLst>
            </a:pPr>
            <a:r>
              <a:rPr lang="en-US" altLang="en-US" sz="2800" b="1" dirty="0">
                <a:latin typeface="Garamond" panose="02020404030301010803" pitchFamily="18" charset="0"/>
              </a:rPr>
              <a:t>Sulfur is among the 6 most important elements for life –  CHNOPS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tabLst>
                <a:tab pos="576263" algn="l"/>
                <a:tab pos="3263900" algn="l"/>
                <a:tab pos="5949950" algn="l"/>
              </a:tabLst>
            </a:pPr>
            <a:r>
              <a:rPr lang="en-US" altLang="en-US" sz="2800" b="1" dirty="0">
                <a:latin typeface="Garamond" panose="02020404030301010803" pitchFamily="18" charset="0"/>
              </a:rPr>
              <a:t>Surplus electrons serves as a catalyst for organic reactions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tabLst>
                <a:tab pos="576263" algn="l"/>
                <a:tab pos="3263900" algn="l"/>
                <a:tab pos="5949950" algn="l"/>
              </a:tabLst>
            </a:pPr>
            <a:r>
              <a:rPr lang="en-US" altLang="en-US" sz="2800" b="1" dirty="0">
                <a:latin typeface="Garamond" panose="02020404030301010803" pitchFamily="18" charset="0"/>
              </a:rPr>
              <a:t>In a reductive environment (lack of O2) it can produce aromatic faults</a:t>
            </a:r>
          </a:p>
        </p:txBody>
      </p:sp>
    </p:spTree>
    <p:extLst>
      <p:ext uri="{BB962C8B-B14F-4D97-AF65-F5344CB8AC3E}">
        <p14:creationId xmlns:p14="http://schemas.microsoft.com/office/powerpoint/2010/main" val="31347556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141D4F6-3CFA-433A-B63B-A45180015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79079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Sulfur Compounds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2800" b="1" dirty="0">
                <a:latin typeface="Garamond" panose="02020404030301010803" pitchFamily="18" charset="0"/>
              </a:rPr>
              <a:t>(Common to varying degrees)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4289B12B-6E6E-455E-A576-CB78D216E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03" y="2266144"/>
            <a:ext cx="8280400" cy="3740761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746125" algn="l"/>
                <a:tab pos="3263900" algn="l"/>
                <a:tab pos="6062663" algn="l"/>
              </a:tabLst>
            </a:pPr>
            <a:r>
              <a:rPr lang="en-US" altLang="en-US" sz="2000" dirty="0"/>
              <a:t>	</a:t>
            </a:r>
            <a:r>
              <a:rPr lang="en-US" altLang="en-US" sz="2000" u="sng" dirty="0"/>
              <a:t>Name</a:t>
            </a:r>
            <a:r>
              <a:rPr lang="en-US" altLang="en-US" sz="2000" dirty="0"/>
              <a:t>	</a:t>
            </a:r>
            <a:r>
              <a:rPr lang="en-US" altLang="en-US" sz="2000" u="sng" dirty="0"/>
              <a:t>Sensory notes</a:t>
            </a:r>
            <a:r>
              <a:rPr lang="en-US" altLang="en-US" sz="2000" dirty="0"/>
              <a:t>	</a:t>
            </a:r>
            <a:r>
              <a:rPr lang="en-US" altLang="en-US" sz="2000" u="sng" dirty="0"/>
              <a:t>Threshold, ppb</a:t>
            </a:r>
          </a:p>
          <a:p>
            <a:pPr marL="0" indent="280988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2911475" algn="l"/>
                <a:tab pos="6738938" algn="l"/>
              </a:tabLst>
            </a:pPr>
            <a:r>
              <a:rPr lang="en-US" altLang="en-US" sz="2000" dirty="0"/>
              <a:t>hydrogen sulfide	hard boiled egg yoke	1.5</a:t>
            </a:r>
            <a:endParaRPr lang="en-US" altLang="en-US" sz="2400" b="1" dirty="0">
              <a:latin typeface="Garamond" panose="02020404030301010803" pitchFamily="18" charset="0"/>
            </a:endParaRPr>
          </a:p>
          <a:p>
            <a:pPr marL="0" indent="280988" eaLnBrk="1" hangingPunct="1">
              <a:spcBef>
                <a:spcPct val="0"/>
              </a:spcBef>
              <a:spcAft>
                <a:spcPts val="600"/>
              </a:spcAft>
              <a:buNone/>
              <a:tabLst>
                <a:tab pos="2911475" algn="l"/>
                <a:tab pos="6738938" algn="l"/>
              </a:tabLst>
            </a:pPr>
            <a:r>
              <a:rPr lang="en-US" altLang="en-US" sz="2000" dirty="0"/>
              <a:t>ethyl mercaptan	burnt match, wet earth	1.8</a:t>
            </a:r>
          </a:p>
          <a:p>
            <a:pPr marL="0" indent="280988" eaLnBrk="1" hangingPunct="1">
              <a:spcBef>
                <a:spcPct val="0"/>
              </a:spcBef>
              <a:spcAft>
                <a:spcPts val="600"/>
              </a:spcAft>
              <a:buNone/>
              <a:tabLst>
                <a:tab pos="2911475" algn="l"/>
                <a:tab pos="6738938" algn="l"/>
              </a:tabLst>
            </a:pPr>
            <a:r>
              <a:rPr lang="en-US" altLang="en-US" sz="2000" dirty="0"/>
              <a:t>methyl mercaptan	rotten cabbage, burnt rubber 	1.5</a:t>
            </a:r>
          </a:p>
          <a:p>
            <a:pPr marL="0" indent="280988" eaLnBrk="1" hangingPunct="1">
              <a:spcBef>
                <a:spcPct val="0"/>
              </a:spcBef>
              <a:spcAft>
                <a:spcPts val="600"/>
              </a:spcAft>
              <a:buNone/>
              <a:tabLst>
                <a:tab pos="2911475" algn="l"/>
                <a:tab pos="6738938" algn="l"/>
              </a:tabLst>
            </a:pPr>
            <a:r>
              <a:rPr lang="en-US" altLang="en-US" sz="2000" b="1" dirty="0"/>
              <a:t>diethyl sulfide</a:t>
            </a:r>
            <a:r>
              <a:rPr lang="en-US" altLang="en-US" sz="2000" dirty="0"/>
              <a:t>	rubber tire, rubbery	1.5</a:t>
            </a:r>
          </a:p>
          <a:p>
            <a:pPr marL="0" indent="280988" eaLnBrk="1" hangingPunct="1">
              <a:spcBef>
                <a:spcPct val="0"/>
              </a:spcBef>
              <a:spcAft>
                <a:spcPts val="600"/>
              </a:spcAft>
              <a:buNone/>
              <a:tabLst>
                <a:tab pos="2911475" algn="l"/>
                <a:tab pos="6738938" algn="l"/>
              </a:tabLst>
            </a:pPr>
            <a:r>
              <a:rPr lang="en-US" altLang="en-US" sz="2000" b="1" dirty="0"/>
              <a:t>dimethyl sulfide</a:t>
            </a:r>
            <a:r>
              <a:rPr lang="en-US" altLang="en-US" sz="2000" dirty="0"/>
              <a:t>	asparagus, cook cabbage	 20</a:t>
            </a:r>
          </a:p>
          <a:p>
            <a:pPr marL="0" indent="280988" eaLnBrk="1" hangingPunct="1">
              <a:spcBef>
                <a:spcPct val="0"/>
              </a:spcBef>
              <a:spcAft>
                <a:spcPts val="600"/>
              </a:spcAft>
              <a:buNone/>
              <a:tabLst>
                <a:tab pos="2911475" algn="l"/>
                <a:tab pos="6738938" algn="l"/>
              </a:tabLst>
            </a:pPr>
            <a:r>
              <a:rPr lang="en-US" altLang="en-US" sz="2000" b="1" dirty="0"/>
              <a:t>diethyl sulfide</a:t>
            </a:r>
            <a:r>
              <a:rPr lang="en-US" altLang="en-US" sz="2000" dirty="0"/>
              <a:t>	burnt rubber, garlic	   4</a:t>
            </a:r>
          </a:p>
          <a:p>
            <a:pPr marL="0" indent="280988" eaLnBrk="1" hangingPunct="1">
              <a:spcBef>
                <a:spcPct val="0"/>
              </a:spcBef>
              <a:spcAft>
                <a:spcPts val="0"/>
              </a:spcAft>
              <a:buNone/>
              <a:tabLst>
                <a:tab pos="2911475" algn="l"/>
                <a:tab pos="6738938" algn="l"/>
              </a:tabLst>
            </a:pPr>
            <a:r>
              <a:rPr lang="en-US" altLang="en-US" sz="2000" b="1" dirty="0"/>
              <a:t>dimethyl disulfide </a:t>
            </a:r>
            <a:r>
              <a:rPr lang="en-US" altLang="en-US" sz="2000" dirty="0"/>
              <a:t>	vegetal, onion, cabbage 	   9</a:t>
            </a:r>
          </a:p>
          <a:p>
            <a:pPr marL="0" indent="280988" eaLnBrk="1" hangingPunct="1">
              <a:spcBef>
                <a:spcPct val="0"/>
              </a:spcBef>
              <a:spcAft>
                <a:spcPts val="600"/>
              </a:spcAft>
              <a:buNone/>
              <a:tabLst>
                <a:tab pos="2911475" algn="l"/>
                <a:tab pos="6738938" algn="l"/>
              </a:tabLst>
            </a:pPr>
            <a:r>
              <a:rPr lang="en-US" altLang="en-US" sz="2000" b="1" dirty="0"/>
              <a:t>         (DMDS)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483672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78BC81E-F6F2-4F16-AB35-F7093FC3D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6066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Hydrogen Sulfide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3200" b="1" dirty="0">
                <a:latin typeface="Garamond" panose="02020404030301010803" pitchFamily="18" charset="0"/>
              </a:rPr>
              <a:t>Mono &amp; </a:t>
            </a:r>
            <a:r>
              <a:rPr lang="en-US" altLang="en-US" sz="3200" b="1" dirty="0" err="1">
                <a:latin typeface="Garamond" panose="02020404030301010803" pitchFamily="18" charset="0"/>
              </a:rPr>
              <a:t>dimercaptans</a:t>
            </a:r>
            <a:endParaRPr lang="en-US" altLang="en-US" sz="32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60D9EA98-2B34-4007-9477-E604D4FA7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288" y="2208632"/>
            <a:ext cx="8280400" cy="4095162"/>
          </a:xfrm>
        </p:spPr>
        <p:txBody>
          <a:bodyPr/>
          <a:lstStyle/>
          <a:p>
            <a:pPr marL="1252538" indent="-1252538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u="sng" dirty="0">
                <a:latin typeface="Garamond" panose="02020404030301010803" pitchFamily="18" charset="0"/>
              </a:rPr>
              <a:t>Sensory</a:t>
            </a:r>
            <a:r>
              <a:rPr lang="en-US" sz="2400" b="1" dirty="0">
                <a:latin typeface="Garamond" panose="02020404030301010803" pitchFamily="18" charset="0"/>
              </a:rPr>
              <a:t>:  Odors range from slightly complex aroma, rotted cabbage, tires, or sewage.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sz="2400" b="1" dirty="0">
                <a:latin typeface="Garamond" panose="02020404030301010803" pitchFamily="18" charset="0"/>
              </a:rPr>
              <a:t>: Threshold is 1.5 to 20 ppb</a:t>
            </a:r>
          </a:p>
          <a:p>
            <a:pPr marL="169863" indent="-169863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Hydrogen sulfide is natural byproduct of fermentation</a:t>
            </a:r>
          </a:p>
          <a:p>
            <a:pPr marL="169863" indent="-169863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Not sulfite</a:t>
            </a:r>
          </a:p>
          <a:p>
            <a:pPr marL="169863" indent="-169863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May be mistaken for varietal or regional character “terroir.”</a:t>
            </a:r>
          </a:p>
          <a:p>
            <a:pPr marL="169863" indent="-169863"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Usually associated with stressed yeast and low nitrogen levels during fermentation.  </a:t>
            </a:r>
          </a:p>
          <a:p>
            <a:pPr marL="169863" indent="-169863"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May become more complex (worse?) as the wine ages</a:t>
            </a:r>
          </a:p>
          <a:p>
            <a:pPr marL="169863" indent="-169863"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  <a:defRPr/>
            </a:pPr>
            <a:endParaRPr lang="en-US" sz="2400" b="1" dirty="0">
              <a:latin typeface="Garamond" panose="02020404030301010803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24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5846361-BFD2-4B6C-A474-587D2B9D6B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848393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78BC81E-F6F2-4F16-AB35-F7093FC3D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Hydrogen Sulfide</a:t>
            </a:r>
            <a:endParaRPr lang="en-US" altLang="en-US" sz="24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60D9EA98-2B34-4007-9477-E604D4FA7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108" y="1606550"/>
            <a:ext cx="7325579" cy="4584700"/>
          </a:xfrm>
        </p:spPr>
        <p:txBody>
          <a:bodyPr/>
          <a:lstStyle/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400" b="1" u="sng" dirty="0">
                <a:latin typeface="Garamond" panose="02020404030301010803" pitchFamily="18" charset="0"/>
              </a:rPr>
              <a:t>Causes</a:t>
            </a:r>
            <a:r>
              <a:rPr lang="en-US" sz="2400" b="1" dirty="0">
                <a:latin typeface="Garamond" panose="02020404030301010803" pitchFamily="18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Reduction of sulfur compounds by yeast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Free sulfur/late sulfur spray on grapes.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Insufficient nitrogen during fermentation = stress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Some yeast strains produce more H</a:t>
            </a:r>
            <a:r>
              <a:rPr lang="en-US" sz="2400" b="1" baseline="-25000" dirty="0">
                <a:latin typeface="Garamond" panose="02020404030301010803" pitchFamily="18" charset="0"/>
              </a:rPr>
              <a:t>2</a:t>
            </a:r>
            <a:r>
              <a:rPr lang="en-US" sz="2400" b="1" dirty="0">
                <a:latin typeface="Garamond" panose="02020404030301010803" pitchFamily="18" charset="0"/>
              </a:rPr>
              <a:t>S than others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High fermentation temperatures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Elemental sulfur inside barrels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Gross lees or extended lees contact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511026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CBF48D91-0C0F-4C29-8889-7EEF6955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Hydrogen Sulfide</a:t>
            </a:r>
            <a:endParaRPr lang="en-US" altLang="en-US" sz="2400" b="1" dirty="0">
              <a:latin typeface="Garamond" panose="02020404030301010803" pitchFamily="18" charset="0"/>
            </a:endParaRP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1DC5F51B-47BB-421E-BC0C-568D132F1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196" y="1609725"/>
            <a:ext cx="7941603" cy="4846638"/>
          </a:xfrm>
        </p:spPr>
        <p:txBody>
          <a:bodyPr/>
          <a:lstStyle/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400" b="1" u="sng" dirty="0">
                <a:latin typeface="Garamond" panose="02020404030301010803" pitchFamily="18" charset="0"/>
              </a:rPr>
              <a:t>Prevention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Avoiding fruit with free sulfur-containing compounds</a:t>
            </a: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Proper aeration, nutrients and timing for yeast</a:t>
            </a: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Use appropriate and healthy yeast strains</a:t>
            </a: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Avoid high temperature fermentation</a:t>
            </a: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Avoid heavy layer of sediment in wine containers</a:t>
            </a: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Monitor wine throughout fermentation and maturation for sulfide odors and correct early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None/>
              <a:defRPr/>
            </a:pPr>
            <a:r>
              <a:rPr lang="en-US" sz="2400" b="1" dirty="0">
                <a:latin typeface="Garamond" panose="02020404030301010803" pitchFamily="18" charset="0"/>
              </a:rPr>
              <a:t>Much better to identify and correct early before it </a:t>
            </a:r>
            <a:r>
              <a:rPr lang="en-US" sz="2400" b="1" dirty="0" err="1">
                <a:latin typeface="Garamond" panose="02020404030301010803" pitchFamily="18" charset="0"/>
              </a:rPr>
              <a:t>becomse</a:t>
            </a:r>
            <a:r>
              <a:rPr lang="en-US" sz="2400" b="1" dirty="0">
                <a:latin typeface="Garamond" panose="02020404030301010803" pitchFamily="18" charset="0"/>
              </a:rPr>
              <a:t> more complex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52F243BA-2D19-4620-84EA-EAFF94FAB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>
                <a:latin typeface="Garamond" panose="02020404030301010803" pitchFamily="18" charset="0"/>
              </a:rPr>
              <a:t>Orientation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AAC92C12-79FB-49A7-98F5-CDF84F91C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749" y="1600200"/>
            <a:ext cx="7107799" cy="4525963"/>
          </a:xfrm>
        </p:spPr>
        <p:txBody>
          <a:bodyPr/>
          <a:lstStyle/>
          <a:p>
            <a:r>
              <a:rPr lang="en-US" altLang="en-US" sz="2800" dirty="0">
                <a:latin typeface="Garamond" panose="02020404030301010803" pitchFamily="18" charset="0"/>
              </a:rPr>
              <a:t>Building amenities</a:t>
            </a:r>
          </a:p>
          <a:p>
            <a:r>
              <a:rPr lang="en-US" altLang="en-US" sz="2800" dirty="0">
                <a:latin typeface="Garamond" panose="02020404030301010803" pitchFamily="18" charset="0"/>
              </a:rPr>
              <a:t>Safety</a:t>
            </a:r>
          </a:p>
          <a:p>
            <a:r>
              <a:rPr lang="en-US" altLang="en-US" sz="2800" dirty="0">
                <a:latin typeface="Garamond" panose="02020404030301010803" pitchFamily="18" charset="0"/>
              </a:rPr>
              <a:t>Aromatic samples</a:t>
            </a:r>
          </a:p>
          <a:p>
            <a:r>
              <a:rPr lang="en-US" altLang="en-US" sz="2800" dirty="0">
                <a:latin typeface="Garamond" panose="02020404030301010803" pitchFamily="18" charset="0"/>
              </a:rPr>
              <a:t>This evening’s agenda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 lecture, discussion about wine defects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 Lab:  defects in wine samples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 share thoughts and evaluate wine samples</a:t>
            </a:r>
          </a:p>
          <a:p>
            <a:r>
              <a:rPr lang="en-US" altLang="en-US" sz="2800" dirty="0">
                <a:latin typeface="Garamond" panose="02020404030301010803" pitchFamily="18" charset="0"/>
              </a:rPr>
              <a:t>Please ask questions anytime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6367A5F8-7822-4802-A5AA-77F8EF62C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2113"/>
            <a:ext cx="8229600" cy="893762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Hydrogen Sulfide</a:t>
            </a:r>
            <a:endParaRPr lang="en-US" altLang="en-US" sz="2400" b="1" dirty="0">
              <a:latin typeface="Garamond" panose="02020404030301010803" pitchFamily="18" charset="0"/>
            </a:endParaRP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B7F2D7BA-7843-4B27-9EFD-2884540EA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9725"/>
            <a:ext cx="8280400" cy="4621213"/>
          </a:xfrm>
        </p:spPr>
        <p:txBody>
          <a:bodyPr/>
          <a:lstStyle/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Treatment:</a:t>
            </a:r>
            <a:endParaRPr lang="en-US" altLang="en-US" sz="2400" b="1" dirty="0"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Aeration if detected early on during fermentation, rack and return (</a:t>
            </a:r>
            <a:r>
              <a:rPr lang="en-US" sz="2400" b="1" dirty="0" err="1">
                <a:latin typeface="Garamond" panose="02020404030301010803" pitchFamily="18" charset="0"/>
              </a:rPr>
              <a:t>delestage</a:t>
            </a:r>
            <a:r>
              <a:rPr lang="en-US" sz="2400" b="1" dirty="0">
                <a:latin typeface="Garamond" panose="02020404030301010803" pitchFamily="18" charset="0"/>
              </a:rPr>
              <a:t>)</a:t>
            </a:r>
            <a:endParaRPr lang="en-US" altLang="en-US" sz="2400" b="1" dirty="0"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Copper treatment is typical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Requires precise dosage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Best to correct H2S early before it becomes a mercaptan</a:t>
            </a: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Concerns:</a:t>
            </a: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A high dose of Cu will increase oxidation of the wine.</a:t>
            </a:r>
          </a:p>
          <a:p>
            <a:pPr marL="233363" lvl="1" indent="-233363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latin typeface="Garamond" panose="02020404030301010803" pitchFamily="18" charset="0"/>
              </a:rPr>
              <a:t>Copper is toxic and accumulates in the body</a:t>
            </a:r>
          </a:p>
          <a:p>
            <a:pPr marL="233363" lvl="1" indent="-233363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latin typeface="Garamond" panose="02020404030301010803" pitchFamily="18" charset="0"/>
              </a:rPr>
              <a:t>Additions to wine require accurate assessment of sulfide</a:t>
            </a:r>
          </a:p>
          <a:p>
            <a:pPr marL="233363" lvl="1" indent="-233363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latin typeface="Garamond" panose="02020404030301010803" pitchFamily="18" charset="0"/>
              </a:rPr>
              <a:t>Accurate addition of Cu – usually in the 0.5 to 2ppm range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6367A5F8-7822-4802-A5AA-77F8EF62C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2113"/>
            <a:ext cx="8229600" cy="893762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latin typeface="Garamond" panose="02020404030301010803" pitchFamily="18" charset="0"/>
              </a:rPr>
              <a:t>Hydrogen Sulfide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2800" b="1" dirty="0">
                <a:latin typeface="Garamond" panose="02020404030301010803" pitchFamily="18" charset="0"/>
              </a:rPr>
              <a:t>Simplistic</a:t>
            </a:r>
            <a:r>
              <a:rPr lang="en-US" altLang="en-US" sz="3600" b="1" dirty="0">
                <a:latin typeface="Garamond" panose="02020404030301010803" pitchFamily="18" charset="0"/>
              </a:rPr>
              <a:t> </a:t>
            </a:r>
            <a:r>
              <a:rPr lang="en-US" altLang="en-US" sz="2800" b="1" dirty="0">
                <a:latin typeface="Garamond" panose="02020404030301010803" pitchFamily="18" charset="0"/>
              </a:rPr>
              <a:t>Evolution and Correction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B7F2D7BA-7843-4B27-9EFD-2884540EA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9725"/>
            <a:ext cx="8280400" cy="4621213"/>
          </a:xfrm>
        </p:spPr>
        <p:txBody>
          <a:bodyPr/>
          <a:lstStyle/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2400" b="1" dirty="0">
              <a:latin typeface="Garamond" panose="02020404030301010803" pitchFamily="18" charset="0"/>
            </a:endParaRP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405063" algn="l"/>
                <a:tab pos="4740275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			 oxygen</a:t>
            </a: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405063" algn="l"/>
                <a:tab pos="4740275" algn="l"/>
              </a:tabLst>
            </a:pPr>
            <a:endParaRPr lang="en-US" altLang="en-US" sz="2400" b="1" dirty="0">
              <a:latin typeface="Garamond" panose="02020404030301010803" pitchFamily="18" charset="0"/>
            </a:endParaRP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292350" algn="l"/>
                <a:tab pos="6007100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H2S	mono-mercaptan 	 di-mercaptan</a:t>
            </a: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405063" algn="l"/>
                <a:tab pos="6007100" algn="l"/>
              </a:tabLst>
            </a:pPr>
            <a:endParaRPr lang="en-US" altLang="en-US" sz="2400" b="1" dirty="0">
              <a:latin typeface="Garamond" panose="02020404030301010803" pitchFamily="18" charset="0"/>
            </a:endParaRPr>
          </a:p>
          <a:p>
            <a:pPr marL="233363" indent="-233363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405063" algn="l"/>
                <a:tab pos="6007100" algn="l"/>
              </a:tabLst>
            </a:pPr>
            <a:endParaRPr lang="en-US" altLang="en-US" sz="2400" b="1" dirty="0">
              <a:latin typeface="Garamond" panose="02020404030301010803" pitchFamily="18" charset="0"/>
            </a:endParaRPr>
          </a:p>
          <a:p>
            <a:pPr marL="233363" indent="-233363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405063" algn="l"/>
                <a:tab pos="6007100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Correction</a:t>
            </a:r>
          </a:p>
          <a:p>
            <a:pPr marL="233363" indent="-233363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405063" algn="l"/>
                <a:tab pos="6007100" algn="l"/>
              </a:tabLst>
            </a:pPr>
            <a:endParaRPr lang="en-US" altLang="en-US" sz="2400" b="1" dirty="0">
              <a:latin typeface="Garamond" panose="02020404030301010803" pitchFamily="18" charset="0"/>
            </a:endParaRP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855913" algn="l"/>
                <a:tab pos="6232525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di-mercaptan	 mono-mercaptan	copper sulfide</a:t>
            </a: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968625" algn="l"/>
                <a:tab pos="6400800" algn="l"/>
              </a:tabLst>
            </a:pPr>
            <a:endParaRPr lang="en-US" altLang="en-US" sz="2400" b="1" dirty="0">
              <a:latin typeface="Garamond" panose="02020404030301010803" pitchFamily="18" charset="0"/>
            </a:endParaRPr>
          </a:p>
          <a:p>
            <a:pPr marL="233363" indent="-233363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1377950" algn="l"/>
                <a:tab pos="5260975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		ascorbic acid	CuSo4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9DA1AED-A607-4479-BAE4-11781794D62D}"/>
              </a:ext>
            </a:extLst>
          </p:cNvPr>
          <p:cNvGrpSpPr/>
          <p:nvPr/>
        </p:nvGrpSpPr>
        <p:grpSpPr>
          <a:xfrm>
            <a:off x="527540" y="1955409"/>
            <a:ext cx="8229593" cy="1814715"/>
            <a:chOff x="527540" y="1955409"/>
            <a:chExt cx="8229593" cy="1814715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63AA7FA7-BF8B-43F6-89CC-8A3B5AA8280B}"/>
                </a:ext>
              </a:extLst>
            </p:cNvPr>
            <p:cNvCxnSpPr/>
            <p:nvPr/>
          </p:nvCxnSpPr>
          <p:spPr>
            <a:xfrm>
              <a:off x="1617786" y="3024559"/>
              <a:ext cx="80185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65BEE4E-6CE4-4B0E-AB6D-A22BBABC4D4D}"/>
                </a:ext>
              </a:extLst>
            </p:cNvPr>
            <p:cNvCxnSpPr/>
            <p:nvPr/>
          </p:nvCxnSpPr>
          <p:spPr>
            <a:xfrm>
              <a:off x="5540325" y="3052689"/>
              <a:ext cx="80185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8B2B05F0-CE91-40C2-80C5-B3BE63026FE6}"/>
                </a:ext>
              </a:extLst>
            </p:cNvPr>
            <p:cNvCxnSpPr/>
            <p:nvPr/>
          </p:nvCxnSpPr>
          <p:spPr>
            <a:xfrm>
              <a:off x="5950634" y="2504049"/>
              <a:ext cx="0" cy="42203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33BDB7-E8C7-422B-BAD0-43A4EEE088C3}"/>
                </a:ext>
              </a:extLst>
            </p:cNvPr>
            <p:cNvSpPr/>
            <p:nvPr/>
          </p:nvSpPr>
          <p:spPr>
            <a:xfrm>
              <a:off x="527540" y="1955409"/>
              <a:ext cx="8229593" cy="1814715"/>
            </a:xfrm>
            <a:prstGeom prst="rect">
              <a:avLst/>
            </a:prstGeom>
            <a:solidFill>
              <a:schemeClr val="accent2">
                <a:lumMod val="5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3EC7BFD6-D102-4F75-BFBA-AE48808C0E73}"/>
              </a:ext>
            </a:extLst>
          </p:cNvPr>
          <p:cNvGrpSpPr/>
          <p:nvPr/>
        </p:nvGrpSpPr>
        <p:grpSpPr>
          <a:xfrm>
            <a:off x="584207" y="4439640"/>
            <a:ext cx="8229593" cy="1814715"/>
            <a:chOff x="584207" y="4439640"/>
            <a:chExt cx="8229593" cy="181471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6A9A59-369E-4212-A2EC-3A54E90BBFB3}"/>
                </a:ext>
              </a:extLst>
            </p:cNvPr>
            <p:cNvSpPr/>
            <p:nvPr/>
          </p:nvSpPr>
          <p:spPr>
            <a:xfrm>
              <a:off x="584207" y="4439640"/>
              <a:ext cx="8229593" cy="1814715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6638739-F7B1-4EDB-8B52-5577CC8E3274}"/>
                </a:ext>
              </a:extLst>
            </p:cNvPr>
            <p:cNvCxnSpPr>
              <a:cxnSpLocks/>
            </p:cNvCxnSpPr>
            <p:nvPr/>
          </p:nvCxnSpPr>
          <p:spPr>
            <a:xfrm>
              <a:off x="2529839" y="5062039"/>
              <a:ext cx="80185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15F77CA-20EE-456E-8E6D-AC7BA320C3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81529" y="5162850"/>
              <a:ext cx="0" cy="49002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64BB932-367F-4A77-9200-86CAB2E5BE83}"/>
                </a:ext>
              </a:extLst>
            </p:cNvPr>
            <p:cNvCxnSpPr>
              <a:cxnSpLocks/>
            </p:cNvCxnSpPr>
            <p:nvPr/>
          </p:nvCxnSpPr>
          <p:spPr>
            <a:xfrm>
              <a:off x="5917808" y="5062039"/>
              <a:ext cx="80185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410045D-5978-47FB-AC2D-9C1FA0325577}"/>
                </a:ext>
              </a:extLst>
            </p:cNvPr>
            <p:cNvCxnSpPr>
              <a:cxnSpLocks/>
            </p:cNvCxnSpPr>
            <p:nvPr/>
          </p:nvCxnSpPr>
          <p:spPr>
            <a:xfrm>
              <a:off x="7763021" y="5312904"/>
              <a:ext cx="2345" cy="33997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0560536-C0AB-4A6B-AD7E-A17A970489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42184" y="5162850"/>
              <a:ext cx="0" cy="49002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5466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78BC81E-F6F2-4F16-AB35-F7093FC3D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793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 err="1">
                <a:latin typeface="Garamond" panose="02020404030301010803" pitchFamily="18" charset="0"/>
              </a:rPr>
              <a:t>Lightstruck</a:t>
            </a:r>
            <a:r>
              <a:rPr lang="en-US" altLang="en-US" sz="3600" b="1" dirty="0">
                <a:latin typeface="Garamond" panose="02020404030301010803" pitchFamily="18" charset="0"/>
              </a:rPr>
              <a:t> Wine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3200" b="1" dirty="0">
                <a:latin typeface="Garamond" panose="02020404030301010803" pitchFamily="18" charset="0"/>
              </a:rPr>
              <a:t>Dimethyl disulfide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60D9EA98-2B34-4007-9477-E604D4FA7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288" y="2096087"/>
            <a:ext cx="8438832" cy="4501661"/>
          </a:xfrm>
        </p:spPr>
        <p:txBody>
          <a:bodyPr/>
          <a:lstStyle/>
          <a:p>
            <a:pPr marL="1252538" indent="-1252538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u="sng" dirty="0">
                <a:latin typeface="Garamond" panose="02020404030301010803" pitchFamily="18" charset="0"/>
              </a:rPr>
              <a:t>Sensory</a:t>
            </a:r>
            <a:r>
              <a:rPr lang="en-US" sz="2400" b="1" dirty="0">
                <a:latin typeface="Garamond" panose="02020404030301010803" pitchFamily="18" charset="0"/>
              </a:rPr>
              <a:t>:  Cooked cabbage, damp cardboard, compost, sewage.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sz="2400" b="1" dirty="0">
                <a:latin typeface="Garamond" panose="02020404030301010803" pitchFamily="18" charset="0"/>
              </a:rPr>
              <a:t>:  Threshold is 9 ppb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b="1" u="sng" dirty="0">
                <a:latin typeface="Garamond" panose="02020404030301010803" pitchFamily="18" charset="0"/>
              </a:rPr>
              <a:t>Cause:</a:t>
            </a:r>
            <a:r>
              <a:rPr lang="en-US" sz="2400" b="1" dirty="0">
                <a:latin typeface="Garamond" panose="02020404030301010803" pitchFamily="18" charset="0"/>
              </a:rPr>
              <a:t> 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Exposure of bottled wine to blue and UV light sources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Clear glass bottles are primarily at risk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Light alters amino acids in the wine to DMDS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Wine with aging on the lees more prone to DMDS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As little as 1 hour of sunlight can cause damage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400" b="1" u="sng" dirty="0">
                <a:latin typeface="Garamond" panose="02020404030301010803" pitchFamily="18" charset="0"/>
              </a:rPr>
              <a:t>Prevention:</a:t>
            </a:r>
            <a:r>
              <a:rPr lang="en-US" sz="2400" b="1" dirty="0">
                <a:latin typeface="Garamond" panose="02020404030301010803" pitchFamily="18" charset="0"/>
              </a:rPr>
              <a:t>  Store bottles away from light. Avoid clear glass.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u="sng" dirty="0">
                <a:latin typeface="Garamond" panose="02020404030301010803" pitchFamily="18" charset="0"/>
              </a:rPr>
              <a:t>Treatment:</a:t>
            </a:r>
            <a:r>
              <a:rPr lang="en-US" sz="2400" b="1" dirty="0">
                <a:latin typeface="Garamond" panose="02020404030301010803" pitchFamily="18" charset="0"/>
              </a:rPr>
              <a:t>  None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5846361-BFD2-4B6C-A474-587D2B9D6B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4523503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728854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F6E1A10C-F02D-483D-98C6-DBC05ECD2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479573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Lactic Taint</a:t>
            </a:r>
            <a:br>
              <a:rPr lang="en-US" altLang="en-US" sz="3600" b="1" dirty="0"/>
            </a:br>
            <a:endParaRPr lang="en-US" altLang="en-US" sz="2400" b="1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658EDC3-8097-47B5-AF19-500395199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2224454"/>
            <a:ext cx="8280400" cy="430295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Sensory:  </a:t>
            </a:r>
            <a:r>
              <a:rPr lang="en-US" sz="2400" b="1" dirty="0">
                <a:latin typeface="Garamond" panose="02020404030301010803" pitchFamily="18" charset="0"/>
              </a:rPr>
              <a:t>Buttery or earthy smell, sweet, musty, pungent	</a:t>
            </a:r>
            <a:endParaRPr lang="en-US" altLang="en-US" sz="2400" b="1" dirty="0">
              <a:latin typeface="Garamond" panose="02020404030301010803" pitchFamily="18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altLang="en-US" sz="2400" b="1" dirty="0">
                <a:latin typeface="Garamond" panose="02020404030301010803" pitchFamily="18" charset="0"/>
              </a:rPr>
              <a:t>:  100 ppb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Wine is often spritzy and turbid with odors such as</a:t>
            </a:r>
          </a:p>
          <a:p>
            <a:pPr lvl="1"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Spoiled milk/buttermilk</a:t>
            </a:r>
          </a:p>
          <a:p>
            <a:pPr lvl="1"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Sourdough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Fermenting cabbage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Excessive diacetyl, producing soured buttery aromas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Sound wines may generate LT once bottled if residual malic acid is present. </a:t>
            </a:r>
            <a:r>
              <a:rPr lang="en-US" alt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What other byproduct is produced?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A11623C-952E-46D8-A65F-8B06AD20CB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7366837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F6E1A10C-F02D-483D-98C6-DBC05ECD2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3454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Lactic Taint</a:t>
            </a:r>
            <a:br>
              <a:rPr lang="en-US" altLang="en-US" sz="3600" b="1" dirty="0"/>
            </a:br>
            <a:endParaRPr lang="en-US" altLang="en-US" sz="2400" b="1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658EDC3-8097-47B5-AF19-500395199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70" y="1855495"/>
            <a:ext cx="8280400" cy="3391754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Causes:</a:t>
            </a:r>
            <a:r>
              <a:rPr lang="en-US" sz="2400" b="1" dirty="0">
                <a:latin typeface="Garamond" panose="02020404030301010803" pitchFamily="18" charset="0"/>
              </a:rPr>
              <a:t>	</a:t>
            </a:r>
            <a:endParaRPr lang="en-US" altLang="en-US" sz="2400" b="1" dirty="0">
              <a:latin typeface="Garamond" panose="02020404030301010803" pitchFamily="18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Lactic bacteria other than ML bacteria metabolizing malic acid (</a:t>
            </a:r>
            <a:r>
              <a:rPr lang="en-US" altLang="en-US" sz="2400" b="1" dirty="0" err="1">
                <a:latin typeface="Garamond" panose="02020404030301010803" pitchFamily="18" charset="0"/>
              </a:rPr>
              <a:t>Lactobacillis</a:t>
            </a:r>
            <a:r>
              <a:rPr lang="en-US" altLang="en-US" sz="2400" b="1" dirty="0">
                <a:latin typeface="Garamond" panose="02020404030301010803" pitchFamily="18" charset="0"/>
              </a:rPr>
              <a:t> and </a:t>
            </a:r>
            <a:r>
              <a:rPr lang="en-US" altLang="en-US" sz="2400" b="1" dirty="0" err="1">
                <a:latin typeface="Garamond" panose="02020404030301010803" pitchFamily="18" charset="0"/>
              </a:rPr>
              <a:t>Pediococcus</a:t>
            </a:r>
            <a:r>
              <a:rPr lang="en-US" altLang="en-US" sz="2400" b="1" dirty="0">
                <a:latin typeface="Garamond" panose="02020404030301010803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Malolactic fermentation, when undesirable in white wines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Produced if residual malic acid is present. 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     What other byproduct is produced?</a:t>
            </a:r>
          </a:p>
        </p:txBody>
      </p:sp>
    </p:spTree>
    <p:extLst>
      <p:ext uri="{BB962C8B-B14F-4D97-AF65-F5344CB8AC3E}">
        <p14:creationId xmlns:p14="http://schemas.microsoft.com/office/powerpoint/2010/main" val="19064698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81CD8E5-F2F5-4FAA-B725-B1DBBA99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8499"/>
            <a:ext cx="8229600" cy="89535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Lactic Taint</a:t>
            </a:r>
            <a:endParaRPr lang="en-US" altLang="en-US" sz="24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C7A1F41B-7BC6-44F8-B564-0992D1EEA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63688"/>
            <a:ext cx="8280400" cy="489267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Prevention: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Strive for low pH and good SO2 management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Proper hygiene, clean and/or pasteurized equipment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Use lysozyme addition and/or sterile filtration to curtail or prevent ML fermentation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Use fresh bacteria cultures from dependable sources if ML is desired. Monitor results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Treatment</a:t>
            </a:r>
            <a:r>
              <a:rPr lang="en-US" altLang="en-US" sz="2400" b="1" dirty="0">
                <a:latin typeface="Garamond" panose="02020404030301010803" pitchFamily="18" charset="0"/>
              </a:rPr>
              <a:t>:  none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F58FA24-8B04-4821-9759-9ABC22B6C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551"/>
            <a:ext cx="8229600" cy="89535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Lactic Fermentation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2800" b="1" dirty="0">
                <a:latin typeface="Garamond" panose="02020404030301010803" pitchFamily="18" charset="0"/>
              </a:rPr>
              <a:t>Geranium Taint</a:t>
            </a:r>
            <a:endParaRPr lang="en-US" altLang="en-US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4C77701-DE69-447D-822A-8AEDCA509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17688"/>
            <a:ext cx="8280400" cy="46386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Sensory</a:t>
            </a:r>
            <a:r>
              <a:rPr lang="en-US" altLang="en-US" sz="2400" b="1" dirty="0">
                <a:latin typeface="Garamond" panose="02020404030301010803" pitchFamily="18" charset="0"/>
              </a:rPr>
              <a:t>:  geranium aroma (2-ethoxyhexa-3,5-diene) 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altLang="en-US" sz="2400" b="1" dirty="0">
                <a:latin typeface="Garamond" panose="02020404030301010803" pitchFamily="18" charset="0"/>
              </a:rPr>
              <a:t>:  0.1 ppm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Cause</a:t>
            </a:r>
            <a:r>
              <a:rPr lang="en-US" altLang="en-US" sz="2400" b="1" dirty="0">
                <a:latin typeface="Garamond" panose="02020404030301010803" pitchFamily="18" charset="0"/>
              </a:rPr>
              <a:t>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metabolism of potassium sorbate or sorbic acid by lactic bacteria in the presence of ethyl alcohol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Prevention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Lysozyme and SO2 additions (or sterile filtration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Avoid sorbate/</a:t>
            </a:r>
            <a:r>
              <a:rPr lang="en-US" altLang="en-US" sz="2400" b="1" dirty="0" err="1">
                <a:latin typeface="Garamond" panose="02020404030301010803" pitchFamily="18" charset="0"/>
              </a:rPr>
              <a:t>sorbastat</a:t>
            </a:r>
            <a:r>
              <a:rPr lang="en-US" altLang="en-US" sz="2400" b="1" dirty="0">
                <a:latin typeface="Garamond" panose="02020404030301010803" pitchFamily="18" charset="0"/>
              </a:rPr>
              <a:t>/potassium sorbate additions in wine with residual sugar and suspected lactic cultures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Treatment:</a:t>
            </a:r>
            <a:r>
              <a:rPr lang="en-US" altLang="en-US" sz="2400" b="1" dirty="0">
                <a:latin typeface="Garamond" panose="02020404030301010803" pitchFamily="18" charset="0"/>
              </a:rPr>
              <a:t>  none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B020068-86B9-4C40-805B-9500D0C7A9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02233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F58FA24-8B04-4821-9759-9ABC22B6C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6088"/>
            <a:ext cx="8229600" cy="89535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Lactic Taint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2800" b="1" dirty="0">
                <a:latin typeface="Garamond" panose="02020404030301010803" pitchFamily="18" charset="0"/>
              </a:rPr>
              <a:t>MLF in Bottled Wines</a:t>
            </a:r>
            <a:endParaRPr lang="en-US" altLang="en-US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4C77701-DE69-447D-822A-8AEDCA509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070912"/>
            <a:ext cx="8280400" cy="46386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Sensory</a:t>
            </a:r>
            <a:r>
              <a:rPr lang="en-US" altLang="en-US" sz="2400" b="1" dirty="0">
                <a:latin typeface="Garamond" panose="02020404030301010803" pitchFamily="18" charset="0"/>
              </a:rPr>
              <a:t>: </a:t>
            </a:r>
            <a:r>
              <a:rPr lang="en-US" sz="2400" b="1" dirty="0">
                <a:latin typeface="Garamond" panose="02020404030301010803" pitchFamily="18" charset="0"/>
              </a:rPr>
              <a:t>Musty, stale dishcloth/sponge, spritzy</a:t>
            </a:r>
            <a:endParaRPr lang="en-US" altLang="en-US" sz="2400" b="1" dirty="0">
              <a:latin typeface="Garamond" panose="02020404030301010803" pitchFamily="18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altLang="en-US" sz="2400" b="1" dirty="0">
                <a:latin typeface="Garamond" panose="02020404030301010803" pitchFamily="18" charset="0"/>
              </a:rPr>
              <a:t>:  0.1 ppm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Cause</a:t>
            </a:r>
            <a:r>
              <a:rPr lang="en-US" altLang="en-US" sz="2400" b="1" dirty="0">
                <a:latin typeface="Garamond" panose="02020404030301010803" pitchFamily="18" charset="0"/>
              </a:rPr>
              <a:t>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Metabolism of residual malic acid by lactic bacteria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Prevention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Test with chromatography until MLF is complete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Treat with lysozyme and SO2 additions (or sterile filtration)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Treatment:</a:t>
            </a:r>
            <a:r>
              <a:rPr lang="en-US" altLang="en-US" sz="2400" b="1" dirty="0">
                <a:latin typeface="Garamond" panose="02020404030301010803" pitchFamily="18" charset="0"/>
              </a:rPr>
              <a:t>  none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B020068-86B9-4C40-805B-9500D0C7A9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5100502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8523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D37AF01E-ADDD-46D6-9176-B676C3E46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Cork Taint</a:t>
            </a:r>
            <a:endParaRPr lang="en-US" altLang="en-US" sz="24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C69BF6-EE89-4170-B646-9DABE8744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067953"/>
            <a:ext cx="8280400" cy="4188436"/>
          </a:xfrm>
        </p:spPr>
        <p:txBody>
          <a:bodyPr/>
          <a:lstStyle/>
          <a:p>
            <a:pPr marL="1195388" indent="-1195388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Sensory</a:t>
            </a:r>
            <a:r>
              <a:rPr lang="en-US" altLang="en-US" sz="2400" b="1" dirty="0">
                <a:latin typeface="Garamond" panose="02020404030301010803" pitchFamily="18" charset="0"/>
              </a:rPr>
              <a:t>:  </a:t>
            </a:r>
            <a:r>
              <a:rPr lang="en-US" sz="2400" b="1" dirty="0">
                <a:latin typeface="Garamond" panose="02020404030301010803" pitchFamily="18" charset="0"/>
              </a:rPr>
              <a:t>Musty, moldy, damp cellar, wet cardboard mushroom, dirty, earthy, or rotten	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altLang="en-US" sz="2400" b="1" dirty="0">
                <a:latin typeface="Garamond" panose="02020404030301010803" pitchFamily="18" charset="0"/>
              </a:rPr>
              <a:t>:  1 to 5 ppt  –  one of the lowest found in nature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It is the chemical compound, 2,4,6- </a:t>
            </a:r>
            <a:r>
              <a:rPr lang="en-US" altLang="en-US" sz="2400" b="1" dirty="0" err="1">
                <a:latin typeface="Garamond" panose="02020404030301010803" pitchFamily="18" charset="0"/>
              </a:rPr>
              <a:t>trichloroanisole</a:t>
            </a:r>
            <a:r>
              <a:rPr lang="en-US" altLang="en-US" sz="2400" b="1" dirty="0">
                <a:latin typeface="Garamond" panose="02020404030301010803" pitchFamily="18" charset="0"/>
              </a:rPr>
              <a:t> or TCA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As many as 5% of bottles produced world wine may exhibit cork taint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4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43A17D6-7EF4-49EE-92EB-0BA7216D57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8074765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D37AF01E-ADDD-46D6-9176-B676C3E46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Cork Taint</a:t>
            </a:r>
            <a:endParaRPr lang="en-US" altLang="en-US" sz="24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C69BF6-EE89-4170-B646-9DABE8744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11275"/>
            <a:ext cx="8280400" cy="511766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Cause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Produced by mold spores digesting phenol (wood) in the presence of </a:t>
            </a:r>
            <a:r>
              <a:rPr lang="en-US" altLang="en-US" sz="2800" b="1" u="sng" dirty="0">
                <a:latin typeface="Garamond" panose="02020404030301010803" pitchFamily="18" charset="0"/>
              </a:rPr>
              <a:t>chlorine</a:t>
            </a:r>
            <a:r>
              <a:rPr lang="en-US" altLang="en-US" sz="2400" b="1" dirty="0">
                <a:latin typeface="Garamond" panose="02020404030301010803" pitchFamily="18" charset="0"/>
              </a:rPr>
              <a:t> used to treat raw cork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TCA can occur in the cellar where </a:t>
            </a:r>
            <a:r>
              <a:rPr lang="en-US" altLang="en-US" sz="2800" b="1" u="sng" dirty="0">
                <a:latin typeface="Garamond" panose="02020404030301010803" pitchFamily="18" charset="0"/>
              </a:rPr>
              <a:t>chlorine</a:t>
            </a:r>
            <a:r>
              <a:rPr lang="en-US" altLang="en-US" sz="2400" b="1" dirty="0">
                <a:latin typeface="Garamond" panose="02020404030301010803" pitchFamily="18" charset="0"/>
              </a:rPr>
              <a:t> was used to disinfect or clean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Transfers from and through cork – may not be the cork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Prevention: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Never allow chlorine products in or near the winery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Use TCA-free corks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Treatment: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Soaking in polyethylene, RO, otherwise nothing practical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047972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A7224DC-5AC3-4D6A-A883-E3D0BDCBF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>
                <a:latin typeface="Garamond" panose="02020404030301010803" pitchFamily="18" charset="0"/>
              </a:rPr>
              <a:t>Which is it?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2800" b="1" dirty="0">
                <a:latin typeface="Garamond" panose="02020404030301010803" pitchFamily="18" charset="0"/>
              </a:rPr>
              <a:t>Seeking a Common Language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EC7DB932-ADA0-4341-961F-77ECAA472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791" y="1726812"/>
            <a:ext cx="7899009" cy="4525963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en-US" b="1" dirty="0">
                <a:latin typeface="Garamond" panose="02020404030301010803" pitchFamily="18" charset="0"/>
              </a:rPr>
              <a:t>A flaw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2400" dirty="0">
                <a:latin typeface="Garamond" panose="02020404030301010803" pitchFamily="18" charset="0"/>
              </a:rPr>
              <a:t>A non-typical quality in a wine, usually in low concentration, that exhibits off-character that makes the wine less enjoyable.</a:t>
            </a:r>
          </a:p>
          <a:p>
            <a:pPr algn="ctr">
              <a:buFont typeface="Arial" charset="0"/>
              <a:buNone/>
              <a:defRPr/>
            </a:pPr>
            <a:r>
              <a:rPr lang="en-US" b="1" dirty="0">
                <a:latin typeface="Garamond" panose="02020404030301010803" pitchFamily="18" charset="0"/>
              </a:rPr>
              <a:t>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dirty="0">
                <a:latin typeface="Garamond" panose="02020404030301010803" pitchFamily="18" charset="0"/>
              </a:rPr>
              <a:t>fault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2400" dirty="0">
                <a:latin typeface="Garamond" panose="02020404030301010803" pitchFamily="18" charset="0"/>
              </a:rPr>
              <a:t>A notable characteristic, not typical of a wine, which renders the wine unpleasant or undrinkable.</a:t>
            </a:r>
            <a:endParaRPr lang="en-US" dirty="0">
              <a:latin typeface="Garamond" panose="02020404030301010803" pitchFamily="18" charset="0"/>
            </a:endParaRPr>
          </a:p>
          <a:p>
            <a:pPr algn="ctr">
              <a:buFont typeface="Arial" charset="0"/>
              <a:buNone/>
              <a:defRPr/>
            </a:pPr>
            <a:r>
              <a:rPr lang="en-US" b="1" dirty="0">
                <a:latin typeface="Garamond" panose="02020404030301010803" pitchFamily="18" charset="0"/>
              </a:rPr>
              <a:t>An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dirty="0">
                <a:latin typeface="Garamond" panose="02020404030301010803" pitchFamily="18" charset="0"/>
              </a:rPr>
              <a:t>asset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2400" dirty="0">
                <a:latin typeface="Garamond" panose="02020404030301010803" pitchFamily="18" charset="0"/>
              </a:rPr>
              <a:t>Minute levels of a component at or below threshold levels that contributes fruitiness, fullness, and complexity to the wine.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2C5E8CF-1CC5-45D8-8E7B-A1769B68C0C9}"/>
              </a:ext>
            </a:extLst>
          </p:cNvPr>
          <p:cNvCxnSpPr/>
          <p:nvPr/>
        </p:nvCxnSpPr>
        <p:spPr>
          <a:xfrm>
            <a:off x="3052689" y="4501662"/>
            <a:ext cx="1828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1A3174A5-F697-4685-B64E-2D9A1C816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7857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Brettanomyces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3200" b="1" dirty="0">
                <a:latin typeface="Garamond" panose="02020404030301010803" pitchFamily="18" charset="0"/>
              </a:rPr>
              <a:t>Yeast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DA5BC2A-A622-4FB9-8562-831EA525C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067953"/>
            <a:ext cx="8280400" cy="389301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Sensory</a:t>
            </a:r>
            <a:r>
              <a:rPr lang="en-US" altLang="en-US" sz="2400" dirty="0"/>
              <a:t>: 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</a:pPr>
            <a:r>
              <a:rPr lang="en-US" altLang="en-US" sz="2800" b="1" dirty="0">
                <a:latin typeface="Garamond" panose="02020404030301010803" pitchFamily="18" charset="0"/>
              </a:rPr>
              <a:t>horse stable, plastic,  </a:t>
            </a:r>
            <a:r>
              <a:rPr lang="en-US" altLang="en-US" sz="2800" b="1" dirty="0" err="1">
                <a:latin typeface="Garamond" panose="02020404030301010803" pitchFamily="18" charset="0"/>
              </a:rPr>
              <a:t>Bandaid</a:t>
            </a:r>
            <a:r>
              <a:rPr lang="en-US" altLang="en-US" sz="2000" b="1" dirty="0">
                <a:latin typeface="Garamond" panose="02020404030301010803" pitchFamily="18" charset="0"/>
              </a:rPr>
              <a:t>®</a:t>
            </a:r>
            <a:r>
              <a:rPr lang="en-US" altLang="en-US" sz="2800" b="1" dirty="0">
                <a:latin typeface="Garamond" panose="02020404030301010803" pitchFamily="18" charset="0"/>
              </a:rPr>
              <a:t> (4-ethyl phenol)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</a:pPr>
            <a:r>
              <a:rPr lang="en-US" altLang="en-US" sz="2800" b="1" dirty="0">
                <a:latin typeface="Garamond" panose="02020404030301010803" pitchFamily="18" charset="0"/>
              </a:rPr>
              <a:t>smoked bacon, spice or cloves 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</a:pPr>
            <a:r>
              <a:rPr lang="en-US" altLang="en-US" sz="2800" b="1" dirty="0">
                <a:latin typeface="Garamond" panose="02020404030301010803" pitchFamily="18" charset="0"/>
              </a:rPr>
              <a:t>sweaty animals, stinky cheese and rancidity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</a:pPr>
            <a:r>
              <a:rPr lang="en-US" altLang="en-US" sz="2800" b="1" dirty="0">
                <a:latin typeface="Garamond" panose="02020404030301010803" pitchFamily="18" charset="0"/>
              </a:rPr>
              <a:t>wet dog, creosote, burnt beans, rotting vegetation,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b="1" dirty="0">
                <a:latin typeface="Garamond" panose="02020404030301010803" pitchFamily="18" charset="0"/>
              </a:rPr>
              <a:t>mouse cage, mouse urine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altLang="en-US" sz="2400" dirty="0"/>
              <a:t>:  </a:t>
            </a:r>
            <a:r>
              <a:rPr lang="en-US" altLang="en-US" sz="2400" b="1" dirty="0">
                <a:latin typeface="Garamond" panose="02020404030301010803" pitchFamily="18" charset="0"/>
              </a:rPr>
              <a:t>30 ppb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FD52018-FB75-41F6-9E9C-3E561536D5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0297853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1A3174A5-F697-4685-B64E-2D9A1C816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Brettanomyces</a:t>
            </a:r>
            <a:endParaRPr lang="en-US" altLang="en-US" sz="24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DA5BC2A-A622-4FB9-8562-831EA525C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13211"/>
            <a:ext cx="8280400" cy="404775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Characteristics: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Spoilage yeast, commonly found in wines, primarily reds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Resistant to moderate levels of SO2, low alcohol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Feeds on residual sugar in wine or barrel wood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Odor and flavors may change over time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Dominates or destroys the fruit of the wine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In minute amounts may add complexity.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“Brett” is a slow growing yeast that does not compete well against other micro-organisms</a:t>
            </a:r>
            <a:r>
              <a:rPr lang="en-US" altLang="en-US" sz="2400" b="1" dirty="0"/>
              <a:t>.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</a:pPr>
            <a:endParaRPr lang="en-US" altLang="en-US" sz="2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7437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24F98BA7-D9FF-4F96-BE16-AA7CC6E80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5658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Brettanomyces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endParaRPr lang="en-US" altLang="en-US" sz="28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6B6C0EA9-6801-4188-9B00-AB89370C1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956" y="1609725"/>
            <a:ext cx="7575843" cy="484663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Causes</a:t>
            </a:r>
            <a:r>
              <a:rPr lang="en-US" altLang="en-US" sz="2400" b="1" dirty="0">
                <a:latin typeface="Garamond" panose="02020404030301010803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Residual sugar, nutrients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Warm maturation temperatures 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Infected, used oak barrels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Dissolved oxygen from frequent topping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Poor hygiene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Prevention</a:t>
            </a:r>
            <a:r>
              <a:rPr lang="en-US" altLang="en-US" sz="2400" b="1" dirty="0">
                <a:latin typeface="Garamond" panose="02020404030301010803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Use new barrels or pasteurized barrels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Maintain hygiene and proper SO2 management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Treatment</a:t>
            </a:r>
            <a:r>
              <a:rPr lang="en-US" altLang="en-US" sz="2400" b="1" dirty="0">
                <a:latin typeface="Garamond" panose="02020404030301010803" pitchFamily="18" charset="0"/>
              </a:rPr>
              <a:t>:  blending, RO, otherwise, none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dirty="0">
                <a:latin typeface="Garamond" panose="02020404030301010803" pitchFamily="18" charset="0"/>
              </a:rPr>
              <a:t>May decline over time.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0FA0017-FE95-4DCC-9788-EB09653C0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Methoxypyrazine</a:t>
            </a:r>
            <a:endParaRPr lang="en-US" altLang="en-US" sz="24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CFACE7D3-E8CB-42E0-9C70-09414B935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067953"/>
            <a:ext cx="8280400" cy="4529089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Sensory</a:t>
            </a:r>
            <a:r>
              <a:rPr lang="en-US" altLang="en-US" sz="2400" b="1" dirty="0">
                <a:latin typeface="Garamond" panose="02020404030301010803" pitchFamily="18" charset="0"/>
              </a:rPr>
              <a:t>:  green bell pepper, fresh leaves, crushed lady beetle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altLang="en-US" sz="2400" b="1" dirty="0">
                <a:latin typeface="Garamond" panose="02020404030301010803" pitchFamily="18" charset="0"/>
              </a:rPr>
              <a:t>: of 10 to 15 parts per trillion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Cause</a:t>
            </a:r>
            <a:r>
              <a:rPr lang="en-US" altLang="en-US" sz="2400" b="1" dirty="0">
                <a:latin typeface="Garamond" panose="02020404030301010803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Occurs in cooler vintages or climates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Indicative of lack of ripeness, physiologically immature, harsh tannins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Levels decrease with fruit ripening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Typically levels do not decrease, degrade, with bottle aging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More common in some varietals, Cab </a:t>
            </a:r>
            <a:r>
              <a:rPr lang="en-US" altLang="en-US" sz="2400" b="1" dirty="0" err="1">
                <a:latin typeface="Garamond" panose="02020404030301010803" pitchFamily="18" charset="0"/>
              </a:rPr>
              <a:t>Sauv</a:t>
            </a:r>
            <a:r>
              <a:rPr lang="en-US" altLang="en-US" sz="2400" b="1" dirty="0">
                <a:latin typeface="Garamond" panose="02020404030301010803" pitchFamily="18" charset="0"/>
              </a:rPr>
              <a:t>. </a:t>
            </a:r>
            <a:r>
              <a:rPr lang="en-US" altLang="en-US" sz="2400" b="1" dirty="0" err="1">
                <a:latin typeface="Garamond" panose="02020404030301010803" pitchFamily="18" charset="0"/>
              </a:rPr>
              <a:t>Sauv</a:t>
            </a:r>
            <a:r>
              <a:rPr lang="en-US" altLang="en-US" sz="2400" b="1" dirty="0">
                <a:latin typeface="Garamond" panose="02020404030301010803" pitchFamily="18" charset="0"/>
              </a:rPr>
              <a:t>. Blanc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Can be attributed to crushed insects, lady bugs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24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7DDDD4F-A820-4F98-AAFD-A806987F09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7456180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48335EB-C3FA-490D-A8A0-7AF4E620B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522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Methoxypyrazine</a:t>
            </a:r>
            <a:br>
              <a:rPr lang="en-US" altLang="en-US" sz="3600" b="1" dirty="0"/>
            </a:br>
            <a:endParaRPr lang="en-US" altLang="en-US" sz="2400" b="1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CA7F68A-505B-4794-99FF-DE1B0CBB1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1620838"/>
            <a:ext cx="7093073" cy="4846637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400" b="1" u="sng" dirty="0">
                <a:latin typeface="Garamond" panose="02020404030301010803" pitchFamily="18" charset="0"/>
              </a:rPr>
              <a:t>Prevention: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Vineyard selection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Proper cropping level (vine balance)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Appropriate level of sun exposure in the canopy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Vineyard and harvest management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Decreasing water between fruit set and véraison </a:t>
            </a:r>
          </a:p>
          <a:p>
            <a:pPr marL="342900" lvl="2" indent="-342900" eaLnBrk="1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Garamond" panose="02020404030301010803" pitchFamily="18" charset="0"/>
              </a:rPr>
              <a:t>Avoid underripe over cropped fruit</a:t>
            </a:r>
          </a:p>
          <a:p>
            <a:pPr marL="342900" lvl="2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b="1" dirty="0">
                <a:latin typeface="Garamond" panose="02020404030301010803" pitchFamily="18" charset="0"/>
              </a:rPr>
              <a:t>I</a:t>
            </a:r>
            <a:r>
              <a:rPr lang="en-US" sz="2400" b="1" dirty="0">
                <a:latin typeface="Garamond" panose="02020404030301010803" pitchFamily="18" charset="0"/>
              </a:rPr>
              <a:t>nspect all fruit for lady bugs</a:t>
            </a:r>
          </a:p>
          <a:p>
            <a:pPr marL="0" lvl="1" indent="0" eaLnBrk="1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b="1" u="sng" dirty="0">
                <a:latin typeface="Garamond" panose="02020404030301010803" pitchFamily="18" charset="0"/>
              </a:rPr>
              <a:t>Treatment:</a:t>
            </a:r>
            <a:r>
              <a:rPr lang="en-US" sz="2400" b="1" dirty="0">
                <a:latin typeface="Garamond" panose="02020404030301010803" pitchFamily="18" charset="0"/>
              </a:rPr>
              <a:t>  none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48335EB-C3FA-490D-A8A0-7AF4E620B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52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Other Faults and Flaws</a:t>
            </a:r>
            <a:br>
              <a:rPr lang="en-US" altLang="en-US" sz="3600" b="1" dirty="0"/>
            </a:br>
            <a:endParaRPr lang="en-US" altLang="en-US" sz="2400" b="1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CA7F68A-505B-4794-99FF-DE1B0CBB1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941" y="2056937"/>
            <a:ext cx="7345363" cy="3457599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latin typeface="Garamond" panose="02020404030301010803" pitchFamily="18" charset="0"/>
              </a:rPr>
              <a:t>Yeast re-fermentation in the bottle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Smoke taint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Microbial spoilage by yeast and bacteria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Residual sugar, malic acid, nutrients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Excessive sulfite additions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800" b="1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4F404D0-6553-4468-A9EA-71A0399C28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6208065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87092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48335EB-C3FA-490D-A8A0-7AF4E620B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52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Other Faults and Flaws</a:t>
            </a:r>
            <a:br>
              <a:rPr lang="en-US" altLang="en-US" sz="3600" b="1" dirty="0"/>
            </a:br>
            <a:endParaRPr lang="en-US" altLang="en-US" sz="2400" b="1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CA7F68A-505B-4794-99FF-DE1B0CBB1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941" y="2056937"/>
            <a:ext cx="7345363" cy="3457599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Yeast re-fermentation in the bottle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latin typeface="Garamond" panose="02020404030301010803" pitchFamily="18" charset="0"/>
              </a:rPr>
              <a:t>Smoke taint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Microbial spoilage by yeast and bacteria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Residual sugar, malic acid, nutrients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Excessive sulfite additions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800" b="1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4F404D0-6553-4468-A9EA-71A0399C28C0}"/>
              </a:ext>
            </a:extLst>
          </p:cNvPr>
          <p:cNvGraphicFramePr/>
          <p:nvPr/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23386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48335EB-C3FA-490D-A8A0-7AF4E620B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52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Smoke Taint</a:t>
            </a:r>
            <a:br>
              <a:rPr lang="en-US" altLang="en-US" sz="3600" b="1" dirty="0"/>
            </a:br>
            <a:endParaRPr lang="en-US" altLang="en-US" sz="2400" b="1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CA7F68A-505B-4794-99FF-DE1B0CBB1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456" y="2124082"/>
            <a:ext cx="7849772" cy="4118779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Smoke from wood fires contain volatile phenols</a:t>
            </a:r>
          </a:p>
          <a:p>
            <a:pPr eaLnBrk="1" hangingPunct="1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Phenolics enter the grapes skin, during/after </a:t>
            </a:r>
            <a:r>
              <a:rPr lang="en-US" sz="2400" b="1" dirty="0" err="1">
                <a:latin typeface="Garamond" panose="02020404030301010803" pitchFamily="18" charset="0"/>
              </a:rPr>
              <a:t>veraison</a:t>
            </a:r>
            <a:endParaRPr lang="en-US" sz="2400" b="1" dirty="0">
              <a:latin typeface="Garamond" panose="02020404030301010803" pitchFamily="18" charset="0"/>
            </a:endParaRPr>
          </a:p>
          <a:p>
            <a:pPr eaLnBrk="1" hangingPunct="1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Phenols bind with grapes sugars</a:t>
            </a:r>
          </a:p>
          <a:p>
            <a:pPr eaLnBrk="1" hangingPunct="1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Undetectable until after fermentation</a:t>
            </a:r>
          </a:p>
          <a:p>
            <a:pPr eaLnBrk="1" hangingPunct="1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Smoke molecules are cleaved from sugar</a:t>
            </a:r>
          </a:p>
          <a:p>
            <a:pPr eaLnBrk="1" hangingPunct="1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Smoky flavor/aromatics may get worse with time</a:t>
            </a:r>
          </a:p>
          <a:p>
            <a:pPr eaLnBrk="1" hangingPunct="1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2400" b="1" dirty="0">
                <a:latin typeface="Garamond" panose="02020404030301010803" pitchFamily="18" charset="0"/>
              </a:rPr>
              <a:t>Ashy, burnt, smoky, with a drying back-palate and retro-nasal “ash” perception.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7A947DD-DAA8-4A85-BA95-327F55B816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6365181"/>
              </p:ext>
            </p:extLst>
          </p:nvPr>
        </p:nvGraphicFramePr>
        <p:xfrm>
          <a:off x="6700919" y="102773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1667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48335EB-C3FA-490D-A8A0-7AF4E620B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52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Other Faults and Flaws</a:t>
            </a:r>
            <a:br>
              <a:rPr lang="en-US" altLang="en-US" sz="3600" b="1" dirty="0"/>
            </a:br>
            <a:endParaRPr lang="en-US" altLang="en-US" sz="2400" b="1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CA7F68A-505B-4794-99FF-DE1B0CBB1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941" y="2056937"/>
            <a:ext cx="7345363" cy="3457599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Yeast re-fermentation in the bottle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Smoke taint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latin typeface="Garamond" panose="02020404030301010803" pitchFamily="18" charset="0"/>
              </a:rPr>
              <a:t>Microbial spoilage by yeast and bacteria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Excessive sulfite additions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800" b="1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4F404D0-6553-4468-A9EA-71A0399C28C0}"/>
              </a:ext>
            </a:extLst>
          </p:cNvPr>
          <p:cNvGraphicFramePr/>
          <p:nvPr/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45892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6DD8E671-C05B-4860-BE26-96685983D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522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Microbial</a:t>
            </a:r>
            <a:br>
              <a:rPr lang="en-US" altLang="en-US" sz="3600" b="1" dirty="0"/>
            </a:br>
            <a:endParaRPr lang="en-US" altLang="en-US" sz="2400" b="1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FECDDEED-1726-4297-82E0-A12E9B273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9725"/>
            <a:ext cx="8280400" cy="484663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2400" b="1" dirty="0">
                <a:latin typeface="Garamond" panose="02020404030301010803" pitchFamily="18" charset="0"/>
              </a:rPr>
              <a:t>Generic yeast and bacteria spoilage of wine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b="1" dirty="0">
                <a:latin typeface="Garamond" panose="02020404030301010803" pitchFamily="18" charset="0"/>
              </a:rPr>
              <a:t>Usually the result of 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000" b="1" dirty="0">
                <a:latin typeface="Garamond" panose="02020404030301010803" pitchFamily="18" charset="0"/>
              </a:rPr>
              <a:t>Warm temperature of fruit at crush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000" b="1" dirty="0">
                <a:latin typeface="Garamond" panose="02020404030301010803" pitchFamily="18" charset="0"/>
              </a:rPr>
              <a:t>Contamination from unsanitary condition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000" b="1" dirty="0">
                <a:latin typeface="Garamond" panose="02020404030301010803" pitchFamily="18" charset="0"/>
              </a:rPr>
              <a:t>Low TA, high pH juice or wine 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000" b="1" dirty="0">
                <a:latin typeface="Garamond" panose="02020404030301010803" pitchFamily="18" charset="0"/>
              </a:rPr>
              <a:t>Warm storage temps with dissolved oxygen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000" b="1" dirty="0">
                <a:latin typeface="Garamond" panose="02020404030301010803" pitchFamily="18" charset="0"/>
              </a:rPr>
              <a:t>Heavy lees following fermentation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000" b="1" dirty="0">
                <a:latin typeface="Garamond" panose="02020404030301010803" pitchFamily="18" charset="0"/>
              </a:rPr>
              <a:t>Improper SO2 management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</a:pPr>
            <a:r>
              <a:rPr lang="en-US" altLang="en-US" sz="2000" b="1" dirty="0">
                <a:latin typeface="Garamond" panose="02020404030301010803" pitchFamily="18" charset="0"/>
              </a:rPr>
              <a:t>Residual sugar and or nutrients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000" b="1" dirty="0">
                <a:latin typeface="Garamond" panose="02020404030301010803" pitchFamily="18" charset="0"/>
              </a:rPr>
              <a:t>Residual malic acid or protracted ML fermentation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dirty="0">
                <a:latin typeface="Garamond" panose="02020404030301010803" pitchFamily="18" charset="0"/>
              </a:rPr>
              <a:t>Prevention ?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b="1" dirty="0">
                <a:latin typeface="Garamond" panose="02020404030301010803" pitchFamily="18" charset="0"/>
              </a:rPr>
              <a:t>Treatment?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6BEB988-C8AF-4F2E-96CB-A72058295496}"/>
              </a:ext>
            </a:extLst>
          </p:cNvPr>
          <p:cNvGraphicFramePr/>
          <p:nvPr/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6618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2ABDA2B-6E7F-43DD-BB80-F970C839C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702267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2" name="Title 1">
            <a:extLst>
              <a:ext uri="{FF2B5EF4-FFF2-40B4-BE49-F238E27FC236}">
                <a16:creationId xmlns:a16="http://schemas.microsoft.com/office/drawing/2014/main" id="{545D808A-D730-4BD5-B8D5-DF00620B0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8712"/>
            <a:ext cx="2567351" cy="1112025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Fault Name</a:t>
            </a:r>
            <a:endParaRPr lang="en-US" altLang="en-US" sz="28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6756DBD5-0DE1-4E06-B32F-C1E696921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70" y="2073963"/>
            <a:ext cx="8366125" cy="4045487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Sensory</a:t>
            </a:r>
            <a:r>
              <a:rPr lang="en-US" altLang="en-US" sz="2400" b="1" dirty="0">
                <a:latin typeface="Garamond" panose="02020404030301010803" pitchFamily="18" charset="0"/>
              </a:rPr>
              <a:t>:  aromatic descriptors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altLang="en-US" sz="2400" b="1" dirty="0">
                <a:latin typeface="Garamond" panose="02020404030301010803" pitchFamily="18" charset="0"/>
              </a:rPr>
              <a:t>:  000 </a:t>
            </a:r>
            <a:r>
              <a:rPr lang="en-US" altLang="en-US" sz="2400" b="1" dirty="0" err="1">
                <a:latin typeface="Garamond" panose="02020404030301010803" pitchFamily="18" charset="0"/>
              </a:rPr>
              <a:t>ppk</a:t>
            </a:r>
            <a:r>
              <a:rPr lang="en-US" altLang="en-US" sz="2400" b="1" dirty="0">
                <a:latin typeface="Garamond" panose="02020404030301010803" pitchFamily="18" charset="0"/>
              </a:rPr>
              <a:t>, ppm, ppb, ppt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1377950" algn="l"/>
              </a:tabLst>
            </a:pPr>
            <a:r>
              <a:rPr lang="en-US" altLang="en-US" sz="2400" b="1" u="sng" dirty="0">
                <a:latin typeface="Garamond" panose="02020404030301010803" pitchFamily="18" charset="0"/>
              </a:rPr>
              <a:t>Cause</a:t>
            </a:r>
            <a:r>
              <a:rPr lang="en-US" altLang="en-US" sz="2400" b="1" dirty="0">
                <a:latin typeface="Garamond" panose="02020404030301010803" pitchFamily="18" charset="0"/>
              </a:rPr>
              <a:t>: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tabLst>
                <a:tab pos="1377950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Actions or environment that caused this flaw or fault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1377950" algn="l"/>
              </a:tabLst>
            </a:pPr>
            <a:r>
              <a:rPr lang="en-US" altLang="en-US" sz="2400" b="1" u="sng" dirty="0">
                <a:latin typeface="Garamond" panose="02020404030301010803" pitchFamily="18" charset="0"/>
              </a:rPr>
              <a:t>Prevention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tabLst>
                <a:tab pos="1377950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What action can be taken to avoid this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1377950" algn="l"/>
              </a:tabLst>
            </a:pPr>
            <a:r>
              <a:rPr lang="en-US" altLang="en-US" sz="2400" b="1" u="sng" dirty="0">
                <a:latin typeface="Garamond" panose="02020404030301010803" pitchFamily="18" charset="0"/>
              </a:rPr>
              <a:t>Treatment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tabLst>
                <a:tab pos="1377950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What if anything can be done to correct this 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tabLst>
                <a:tab pos="1377950" algn="l"/>
              </a:tabLst>
            </a:pPr>
            <a:r>
              <a:rPr lang="en-US" altLang="en-US" sz="2400" b="1" u="sng" dirty="0">
                <a:latin typeface="Garamond" panose="02020404030301010803" pitchFamily="18" charset="0"/>
              </a:rPr>
              <a:t>Concerns:</a:t>
            </a:r>
            <a:r>
              <a:rPr lang="en-US" altLang="en-US" sz="2400" b="1" dirty="0">
                <a:latin typeface="Garamond" panose="02020404030301010803" pitchFamily="18" charset="0"/>
              </a:rPr>
              <a:t>  further considerations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6ADA6C-DE1F-4084-A8AA-B6032BCB500F}"/>
              </a:ext>
            </a:extLst>
          </p:cNvPr>
          <p:cNvSpPr txBox="1"/>
          <p:nvPr/>
        </p:nvSpPr>
        <p:spPr>
          <a:xfrm>
            <a:off x="4921029" y="560933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Wine maker responsible?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E13C0C5-40F8-4656-87E5-9E50FE01D699}"/>
              </a:ext>
            </a:extLst>
          </p:cNvPr>
          <p:cNvCxnSpPr>
            <a:cxnSpLocks/>
          </p:cNvCxnSpPr>
          <p:nvPr/>
        </p:nvCxnSpPr>
        <p:spPr>
          <a:xfrm>
            <a:off x="6574310" y="844724"/>
            <a:ext cx="1331733" cy="7871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F85A74FD-D523-4A44-9633-7BB3ED0D60CC}"/>
              </a:ext>
            </a:extLst>
          </p:cNvPr>
          <p:cNvSpPr txBox="1">
            <a:spLocks/>
          </p:cNvSpPr>
          <p:nvPr/>
        </p:nvSpPr>
        <p:spPr bwMode="auto">
          <a:xfrm>
            <a:off x="457199" y="752285"/>
            <a:ext cx="5394961" cy="111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US" altLang="en-US" sz="3200" b="1" dirty="0">
                <a:latin typeface="Garamond" panose="02020404030301010803" pitchFamily="18" charset="0"/>
              </a:rPr>
              <a:t>(specific compound)</a:t>
            </a:r>
          </a:p>
        </p:txBody>
      </p:sp>
    </p:spTree>
    <p:extLst>
      <p:ext uri="{BB962C8B-B14F-4D97-AF65-F5344CB8AC3E}">
        <p14:creationId xmlns:p14="http://schemas.microsoft.com/office/powerpoint/2010/main" val="6277318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0242" grpId="0"/>
      <p:bldP spid="12291" grpId="0" build="p"/>
      <p:bldP spid="2" grpId="0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48335EB-C3FA-490D-A8A0-7AF4E620B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52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Other Faults and Flaws</a:t>
            </a:r>
            <a:br>
              <a:rPr lang="en-US" altLang="en-US" sz="3600" b="1" dirty="0"/>
            </a:br>
            <a:endParaRPr lang="en-US" altLang="en-US" sz="2400" b="1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CA7F68A-505B-4794-99FF-DE1B0CBB1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1095" y="2169481"/>
            <a:ext cx="6934441" cy="3457599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Yeast re-fermentation in the bottle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Smoke taint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Microbial spoilage by yeast and bacteria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Residual sugar, malic acid, nutrients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Excessive sulfite additions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Addition of other substances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800" b="1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8030067-A219-4236-AA27-DA3F0C5C16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7574493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31440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>
            <a:extLst>
              <a:ext uri="{FF2B5EF4-FFF2-40B4-BE49-F238E27FC236}">
                <a16:creationId xmlns:a16="http://schemas.microsoft.com/office/drawing/2014/main" id="{7A9B083F-E6F5-486B-A86B-ADB38272C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57263"/>
            <a:ext cx="7772400" cy="517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latin typeface="Garamond" panose="02020404030301010803" pitchFamily="18" charset="0"/>
              </a:rPr>
              <a:t>Aromatic Defects in Wine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4000" b="1" dirty="0"/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latin typeface="Garamond" panose="02020404030301010803" pitchFamily="18" charset="0"/>
              </a:rPr>
              <a:t>Sensory Lab </a:t>
            </a:r>
            <a:br>
              <a:rPr lang="en-US" altLang="en-US" sz="4000" dirty="0">
                <a:latin typeface="Garamond" panose="02020404030301010803" pitchFamily="18" charset="0"/>
              </a:rPr>
            </a:br>
            <a:endParaRPr lang="en-US" altLang="en-US" sz="2900" dirty="0">
              <a:latin typeface="Garamond" panose="02020404030301010803" pitchFamily="18" charset="0"/>
            </a:endParaRP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29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29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6362A79D-6133-40D6-BEDE-F803C6361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>
                <a:latin typeface="Garamond" panose="02020404030301010803" pitchFamily="18" charset="0"/>
              </a:rPr>
              <a:t>Lab Protocol</a:t>
            </a:r>
            <a:endParaRPr lang="en-US" altLang="en-US" sz="24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43E60D2-05C2-4F06-A258-5919B0ED0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3551" y="2447778"/>
            <a:ext cx="7064937" cy="4019697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No tasting wine samples</a:t>
            </a:r>
            <a:endParaRPr lang="en-US" altLang="en-US" sz="2400" dirty="0">
              <a:latin typeface="Garamond" panose="02020404030301010803" pitchFamily="18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Do not swirl or shake samples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Sniff lightly</a:t>
            </a:r>
            <a:endParaRPr lang="en-US" altLang="en-US" sz="2400" dirty="0">
              <a:latin typeface="Garamond" panose="02020404030301010803" pitchFamily="18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Replace the cover on top of the glass</a:t>
            </a:r>
            <a:endParaRPr lang="en-US" altLang="en-US" sz="2400" dirty="0">
              <a:latin typeface="Garamond" panose="02020404030301010803" pitchFamily="18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Discuss your experiences and descriptors for the various aromas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Take notes about what you are sensing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5F75F-FF7C-4031-A9B0-E5B58AE7B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11447"/>
            <a:ext cx="8280400" cy="34417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4800" b="1" dirty="0">
                <a:latin typeface="Garamond" panose="02020404030301010803" pitchFamily="18" charset="0"/>
              </a:rPr>
              <a:t>This is an aroma evaluation only.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4800" b="1" dirty="0">
              <a:latin typeface="Garamond" panose="02020404030301010803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4800" b="1" dirty="0">
                <a:latin typeface="Garamond" panose="02020404030301010803" pitchFamily="18" charset="0"/>
              </a:rPr>
              <a:t>No wine tasting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15F77CA-20EE-456E-8E6D-AC7BA320C315}"/>
              </a:ext>
            </a:extLst>
          </p:cNvPr>
          <p:cNvCxnSpPr>
            <a:cxnSpLocks/>
          </p:cNvCxnSpPr>
          <p:nvPr/>
        </p:nvCxnSpPr>
        <p:spPr>
          <a:xfrm flipV="1">
            <a:off x="7453529" y="8591850"/>
            <a:ext cx="0" cy="4900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DCFF76F-849C-4D98-AB6F-496B870EB6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054182"/>
              </p:ext>
            </p:extLst>
          </p:nvPr>
        </p:nvGraphicFramePr>
        <p:xfrm>
          <a:off x="393895" y="323557"/>
          <a:ext cx="8426547" cy="6091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503001058"/>
                    </a:ext>
                  </a:extLst>
                </a:gridCol>
                <a:gridCol w="6414867">
                  <a:extLst>
                    <a:ext uri="{9D8B030D-6E8A-4147-A177-3AD203B41FA5}">
                      <a16:colId xmlns:a16="http://schemas.microsoft.com/office/drawing/2014/main" val="1219905583"/>
                    </a:ext>
                  </a:extLst>
                </a:gridCol>
              </a:tblGrid>
              <a:tr h="46856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Notes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814441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+mn-lt"/>
                        </a:rPr>
                        <a:t>Acetaldehyde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343635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Acetic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086935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Ethyl acetate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222991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Hydrogen sulfide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05346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r>
                        <a:rPr lang="en-US" dirty="0" err="1"/>
                        <a:t>Lightstruck</a:t>
                      </a:r>
                      <a:r>
                        <a:rPr lang="en-US" dirty="0"/>
                        <a:t> (DMDS)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403730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Lactic Taint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608222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Sorbate Taint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30336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Cork taint (TCA)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11913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r>
                        <a:rPr lang="en-US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Brettanomyces 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427201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r>
                        <a:rPr lang="en-US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Brettanomyces 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192126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r>
                        <a:rPr lang="en-US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Brettanomyces 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109771"/>
                  </a:ext>
                </a:extLst>
              </a:tr>
              <a:tr h="468562">
                <a:tc>
                  <a:txBody>
                    <a:bodyPr/>
                    <a:lstStyle/>
                    <a:p>
                      <a:r>
                        <a:rPr lang="en-US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Methoxypyrazine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220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71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3F49C6D8-F178-4DD3-BEE0-C74129652F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57618" y="1431103"/>
            <a:ext cx="5440461" cy="4754277"/>
          </a:xfrm>
          <a:prstGeom prst="rect">
            <a:avLst/>
          </a:prstGeom>
        </p:spPr>
      </p:pic>
      <p:sp>
        <p:nvSpPr>
          <p:cNvPr id="8194" name="Rectangle 4">
            <a:extLst>
              <a:ext uri="{FF2B5EF4-FFF2-40B4-BE49-F238E27FC236}">
                <a16:creationId xmlns:a16="http://schemas.microsoft.com/office/drawing/2014/main" id="{8CF1B648-E085-416D-821B-A3EEFEFB1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1000"/>
            <a:ext cx="7772400" cy="210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latin typeface="Garamond" panose="02020404030301010803" pitchFamily="18" charset="0"/>
              </a:rPr>
              <a:t>Aromatic Defects in Wine </a:t>
            </a:r>
            <a:endParaRPr lang="en-US" altLang="en-US" sz="4400" dirty="0">
              <a:latin typeface="Garamond" panose="02020404030301010803" pitchFamily="18" charset="0"/>
            </a:endParaRP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29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29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606DB-7F1A-44DC-B348-0F151DC3CD19}"/>
              </a:ext>
            </a:extLst>
          </p:cNvPr>
          <p:cNvSpPr/>
          <p:nvPr/>
        </p:nvSpPr>
        <p:spPr>
          <a:xfrm>
            <a:off x="2057618" y="5908433"/>
            <a:ext cx="5440461" cy="3754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A35CC0F-8436-4B46-9D86-631C30491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Oxidation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44A93E4-5073-4869-93AB-71A069936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16251"/>
            <a:ext cx="8280400" cy="4402480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latin typeface="Garamond" panose="02020404030301010803" pitchFamily="18" charset="0"/>
              </a:rPr>
              <a:t>Oxygen is essential for fermentation</a:t>
            </a:r>
          </a:p>
          <a:p>
            <a:pPr eaLnBrk="1" hangingPunct="1"/>
            <a:r>
              <a:rPr lang="en-US" altLang="en-US" sz="2800" b="1" dirty="0">
                <a:latin typeface="Garamond" panose="02020404030301010803" pitchFamily="18" charset="0"/>
              </a:rPr>
              <a:t>Beneficial during maturation in small quantities for most dry reds, some whites</a:t>
            </a:r>
          </a:p>
          <a:p>
            <a:pPr eaLnBrk="1" hangingPunct="1"/>
            <a:r>
              <a:rPr lang="en-US" altLang="en-US" sz="2800" b="1" dirty="0">
                <a:latin typeface="Garamond" panose="02020404030301010803" pitchFamily="18" charset="0"/>
              </a:rPr>
              <a:t>However, over exposure of oxygen in must and wine results in </a:t>
            </a:r>
          </a:p>
          <a:p>
            <a:pPr lvl="1" eaLnBrk="1" hangingPunct="1"/>
            <a:r>
              <a:rPr lang="en-US" altLang="en-US" sz="2400" b="1" dirty="0">
                <a:latin typeface="Garamond" panose="02020404030301010803" pitchFamily="18" charset="0"/>
              </a:rPr>
              <a:t>Browning, general shift in color</a:t>
            </a:r>
          </a:p>
          <a:p>
            <a:pPr lvl="1" eaLnBrk="1" hangingPunct="1"/>
            <a:r>
              <a:rPr lang="en-US" altLang="en-US" sz="2400" b="1" dirty="0">
                <a:latin typeface="Garamond" panose="02020404030301010803" pitchFamily="18" charset="0"/>
              </a:rPr>
              <a:t>Loss of fruit characteristics</a:t>
            </a:r>
          </a:p>
          <a:p>
            <a:pPr lvl="1" eaLnBrk="1" hangingPunct="1"/>
            <a:r>
              <a:rPr lang="en-US" altLang="en-US" sz="2400" b="1" dirty="0">
                <a:latin typeface="Garamond" panose="02020404030301010803" pitchFamily="18" charset="0"/>
              </a:rPr>
              <a:t>Development of oxidized aromas and flavors</a:t>
            </a:r>
          </a:p>
          <a:p>
            <a:pPr lvl="1" eaLnBrk="1" hangingPunct="1"/>
            <a:r>
              <a:rPr lang="en-US" altLang="en-US" sz="2400" b="1" dirty="0">
                <a:latin typeface="Garamond" panose="02020404030301010803" pitchFamily="18" charset="0"/>
              </a:rPr>
              <a:t>Supports aerobic bacteria and subsequent spoilage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A35CC0F-8436-4B46-9D86-631C30491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Oxidation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44A93E4-5073-4869-93AB-71A069936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534" y="2067951"/>
            <a:ext cx="7871265" cy="4388412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latin typeface="Garamond" panose="02020404030301010803" pitchFamily="18" charset="0"/>
              </a:rPr>
              <a:t>Critical element in successful winemaking</a:t>
            </a:r>
          </a:p>
          <a:p>
            <a:pPr eaLnBrk="1" hangingPunct="1"/>
            <a:r>
              <a:rPr lang="en-US" altLang="en-US" sz="2800" b="1" dirty="0">
                <a:latin typeface="Garamond" panose="02020404030301010803" pitchFamily="18" charset="0"/>
              </a:rPr>
              <a:t>Excessive O2 will create flaws or faults.</a:t>
            </a:r>
          </a:p>
          <a:p>
            <a:pPr eaLnBrk="1" hangingPunct="1"/>
            <a:r>
              <a:rPr lang="en-US" altLang="en-US" sz="2800" b="1" dirty="0">
                <a:latin typeface="Garamond" panose="02020404030301010803" pitchFamily="18" charset="0"/>
              </a:rPr>
              <a:t>Some wine styles require excessive oxygen to develop their characteristic style including</a:t>
            </a:r>
          </a:p>
          <a:p>
            <a:pPr lvl="1" eaLnBrk="1" hangingPunct="1"/>
            <a:r>
              <a:rPr lang="en-US" altLang="en-US" sz="2400" b="1" dirty="0">
                <a:latin typeface="Garamond" panose="02020404030301010803" pitchFamily="18" charset="0"/>
              </a:rPr>
              <a:t>Jerez</a:t>
            </a:r>
          </a:p>
          <a:p>
            <a:pPr lvl="1" eaLnBrk="1" hangingPunct="1"/>
            <a:r>
              <a:rPr lang="en-US" altLang="en-US" sz="2400" b="1" dirty="0">
                <a:latin typeface="Garamond" panose="02020404030301010803" pitchFamily="18" charset="0"/>
              </a:rPr>
              <a:t>Madeira</a:t>
            </a:r>
          </a:p>
          <a:p>
            <a:pPr lvl="1" eaLnBrk="1" hangingPunct="1"/>
            <a:r>
              <a:rPr lang="en-US" altLang="en-US" sz="2400" b="1" dirty="0">
                <a:latin typeface="Garamond" panose="02020404030301010803" pitchFamily="18" charset="0"/>
              </a:rPr>
              <a:t>Marsala</a:t>
            </a:r>
          </a:p>
          <a:p>
            <a:pPr lvl="1" eaLnBrk="1" hangingPunct="1"/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582728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45D808A-D730-4BD5-B8D5-DF00620B0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9726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Acetaldehyde</a:t>
            </a:r>
            <a:br>
              <a:rPr lang="en-US" altLang="en-US" sz="3600" b="1" dirty="0">
                <a:latin typeface="Garamond" panose="02020404030301010803" pitchFamily="18" charset="0"/>
              </a:rPr>
            </a:br>
            <a:r>
              <a:rPr lang="en-US" altLang="en-US" sz="2800" b="1" dirty="0">
                <a:latin typeface="Garamond" panose="02020404030301010803" pitchFamily="18" charset="0"/>
              </a:rPr>
              <a:t>(Oxidation of ethanol)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6756DBD5-0DE1-4E06-B32F-C1E696921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70" y="2073963"/>
            <a:ext cx="8366125" cy="40454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Sensory</a:t>
            </a:r>
            <a:r>
              <a:rPr lang="en-US" altLang="en-US" sz="2400" b="1" dirty="0">
                <a:latin typeface="Garamond" panose="02020404030301010803" pitchFamily="18" charset="0"/>
              </a:rPr>
              <a:t>:  nutty, almond, sherry, grassy, pungent</a:t>
            </a:r>
          </a:p>
          <a:p>
            <a:pPr marL="0" indent="0" eaLnBrk="1" hangingPunct="1"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Threshold</a:t>
            </a:r>
            <a:r>
              <a:rPr lang="en-US" altLang="en-US" sz="2400" b="1" dirty="0">
                <a:latin typeface="Garamond" panose="02020404030301010803" pitchFamily="18" charset="0"/>
              </a:rPr>
              <a:t>:  500 ppb</a:t>
            </a:r>
          </a:p>
          <a:p>
            <a:pPr marL="0" indent="0" eaLnBrk="1" hangingPunct="1">
              <a:buNone/>
              <a:tabLst>
                <a:tab pos="1377950" algn="l"/>
              </a:tabLst>
            </a:pPr>
            <a:r>
              <a:rPr lang="en-US" altLang="en-US" sz="2400" b="1" u="sng" dirty="0">
                <a:latin typeface="Garamond" panose="02020404030301010803" pitchFamily="18" charset="0"/>
              </a:rPr>
              <a:t>Cause</a:t>
            </a:r>
            <a:r>
              <a:rPr lang="en-US" altLang="en-US" sz="2400" b="1" dirty="0">
                <a:latin typeface="Garamond" panose="02020404030301010803" pitchFamily="18" charset="0"/>
              </a:rPr>
              <a:t>:</a:t>
            </a:r>
          </a:p>
          <a:p>
            <a:pPr eaLnBrk="1" hangingPunct="1">
              <a:tabLst>
                <a:tab pos="1377950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Excessive SO</a:t>
            </a:r>
            <a:r>
              <a:rPr lang="en-US" altLang="en-US" sz="2000" b="1" dirty="0">
                <a:latin typeface="Garamond" panose="02020404030301010803" pitchFamily="18" charset="0"/>
              </a:rPr>
              <a:t>2</a:t>
            </a:r>
            <a:r>
              <a:rPr lang="en-US" altLang="en-US" sz="2400" b="1" dirty="0">
                <a:latin typeface="Garamond" panose="02020404030301010803" pitchFamily="18" charset="0"/>
              </a:rPr>
              <a:t> at fermentation</a:t>
            </a:r>
          </a:p>
          <a:p>
            <a:pPr eaLnBrk="1" hangingPunct="1">
              <a:tabLst>
                <a:tab pos="1377950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Y</a:t>
            </a:r>
            <a:r>
              <a:rPr lang="en-US" altLang="en-US" sz="2400" b="1" u="sng" dirty="0">
                <a:latin typeface="Garamond" panose="02020404030301010803" pitchFamily="18" charset="0"/>
              </a:rPr>
              <a:t>oung wine</a:t>
            </a:r>
            <a:r>
              <a:rPr lang="en-US" altLang="en-US" sz="2400" b="1" dirty="0">
                <a:latin typeface="Garamond" panose="02020404030301010803" pitchFamily="18" charset="0"/>
              </a:rPr>
              <a:t>  –  excess oxygen, dry air lock,</a:t>
            </a:r>
          </a:p>
          <a:p>
            <a:pPr eaLnBrk="1" hangingPunct="1">
              <a:tabLst>
                <a:tab pos="1377950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Too much air space in primary</a:t>
            </a:r>
          </a:p>
          <a:p>
            <a:pPr eaLnBrk="1" hangingPunct="1">
              <a:tabLst>
                <a:tab pos="1377950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Partially filled storage vessel</a:t>
            </a:r>
          </a:p>
          <a:p>
            <a:pPr eaLnBrk="1" hangingPunct="1">
              <a:tabLst>
                <a:tab pos="1377950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Poor sanitization, poor storage conditions</a:t>
            </a:r>
          </a:p>
          <a:p>
            <a:pPr eaLnBrk="1" hangingPunct="1">
              <a:tabLst>
                <a:tab pos="1377950" algn="l"/>
              </a:tabLst>
            </a:pPr>
            <a:r>
              <a:rPr lang="en-US" altLang="en-US" sz="2400" b="1" dirty="0">
                <a:latin typeface="Garamond" panose="02020404030301010803" pitchFamily="18" charset="0"/>
              </a:rPr>
              <a:t>F</a:t>
            </a:r>
            <a:r>
              <a:rPr lang="en-US" altLang="en-US" sz="2400" b="1" u="sng" dirty="0">
                <a:latin typeface="Garamond" panose="02020404030301010803" pitchFamily="18" charset="0"/>
              </a:rPr>
              <a:t>inished wines</a:t>
            </a:r>
            <a:r>
              <a:rPr lang="en-US" altLang="en-US" sz="2400" b="1" dirty="0">
                <a:latin typeface="Garamond" panose="02020404030301010803" pitchFamily="18" charset="0"/>
              </a:rPr>
              <a:t>  –  </a:t>
            </a:r>
            <a:r>
              <a:rPr lang="en-US" sz="2400" b="1" dirty="0">
                <a:latin typeface="Garamond" panose="02020404030301010803" pitchFamily="18" charset="0"/>
              </a:rPr>
              <a:t>film yeasts (candida)</a:t>
            </a:r>
            <a:endParaRPr lang="en-US" altLang="en-US" sz="2400" b="1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7F7E50E-5CAC-4142-8157-CEBA87BC60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2123518"/>
              </p:ext>
            </p:extLst>
          </p:nvPr>
        </p:nvGraphicFramePr>
        <p:xfrm>
          <a:off x="6700919" y="159045"/>
          <a:ext cx="2147662" cy="193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BB8B368F-E78D-422C-BDD5-B14464EEC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9046"/>
            <a:ext cx="8229600" cy="979487"/>
          </a:xfrm>
        </p:spPr>
        <p:txBody>
          <a:bodyPr/>
          <a:lstStyle/>
          <a:p>
            <a:pPr algn="l" eaLnBrk="1" hangingPunct="1"/>
            <a:r>
              <a:rPr lang="en-US" altLang="en-US" sz="3600" b="1" dirty="0">
                <a:latin typeface="Garamond" panose="02020404030301010803" pitchFamily="18" charset="0"/>
              </a:rPr>
              <a:t>Acetaldehyde </a:t>
            </a:r>
            <a:endParaRPr lang="en-US" altLang="en-US" sz="2800" b="1" dirty="0">
              <a:latin typeface="Garamond" panose="02020404030301010803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7783DE00-F965-4910-9231-908EB5324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92238"/>
            <a:ext cx="8366125" cy="50641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Prevention</a:t>
            </a:r>
            <a:r>
              <a:rPr lang="en-US" altLang="en-US" sz="2400" b="1" dirty="0">
                <a:latin typeface="Garamond" panose="02020404030301010803" pitchFamily="18" charset="0"/>
              </a:rPr>
              <a:t> </a:t>
            </a:r>
          </a:p>
          <a:p>
            <a:pPr eaLnBrk="1" hangingPunct="1"/>
            <a:r>
              <a:rPr lang="en-US" altLang="en-US" sz="2400" b="1" dirty="0">
                <a:latin typeface="Garamond" panose="02020404030301010803" pitchFamily="18" charset="0"/>
              </a:rPr>
              <a:t>Moderate SO</a:t>
            </a:r>
            <a:r>
              <a:rPr lang="en-US" altLang="en-US" sz="2000" b="1" dirty="0">
                <a:latin typeface="Garamond" panose="02020404030301010803" pitchFamily="18" charset="0"/>
              </a:rPr>
              <a:t>2</a:t>
            </a:r>
            <a:r>
              <a:rPr lang="en-US" altLang="en-US" sz="2400" b="1" dirty="0">
                <a:latin typeface="Garamond" panose="02020404030301010803" pitchFamily="18" charset="0"/>
              </a:rPr>
              <a:t> dose at crush and keep pH low</a:t>
            </a:r>
          </a:p>
          <a:p>
            <a:pPr eaLnBrk="1" hangingPunct="1"/>
            <a:r>
              <a:rPr lang="en-US" altLang="en-US" sz="2400" b="1" dirty="0">
                <a:latin typeface="Garamond" panose="02020404030301010803" pitchFamily="18" charset="0"/>
              </a:rPr>
              <a:t>Minimize aeration in older wines</a:t>
            </a:r>
          </a:p>
          <a:p>
            <a:pPr eaLnBrk="1" hangingPunct="1"/>
            <a:r>
              <a:rPr lang="en-US" altLang="en-US" sz="2400" b="1" dirty="0">
                <a:latin typeface="Garamond" panose="02020404030301010803" pitchFamily="18" charset="0"/>
              </a:rPr>
              <a:t>Keep all wine storage containers and air locks filled during maturation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400" b="1" dirty="0">
                <a:latin typeface="Garamond" panose="02020404030301010803" pitchFamily="18" charset="0"/>
              </a:rPr>
              <a:t>Monitor SO</a:t>
            </a:r>
            <a:r>
              <a:rPr lang="en-US" altLang="en-US" sz="2000" b="1" dirty="0">
                <a:latin typeface="Garamond" panose="02020404030301010803" pitchFamily="18" charset="0"/>
              </a:rPr>
              <a:t>2</a:t>
            </a:r>
            <a:r>
              <a:rPr lang="en-US" altLang="en-US" sz="2400" b="1" dirty="0">
                <a:latin typeface="Garamond" panose="02020404030301010803" pitchFamily="18" charset="0"/>
              </a:rPr>
              <a:t> levels, control oxidation, yeast, and bacteria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 u="sng" dirty="0">
                <a:latin typeface="Garamond" panose="02020404030301010803" pitchFamily="18" charset="0"/>
              </a:rPr>
              <a:t>Treatment</a:t>
            </a:r>
          </a:p>
          <a:p>
            <a:pPr eaLnBrk="1" hangingPunct="1"/>
            <a:r>
              <a:rPr lang="en-US" sz="2400" b="1" dirty="0">
                <a:latin typeface="Garamond" panose="02020404030301010803" pitchFamily="18" charset="0"/>
              </a:rPr>
              <a:t>Add 50 to 100 ppm SO2 </a:t>
            </a:r>
          </a:p>
          <a:p>
            <a:pPr eaLnBrk="1" hangingPunct="1"/>
            <a:r>
              <a:rPr lang="en-US" sz="2400" b="1" dirty="0">
                <a:latin typeface="Garamond" panose="02020404030301010803" pitchFamily="18" charset="0"/>
              </a:rPr>
              <a:t>Larger amounts, treat with potassium caseinate (skim milk)</a:t>
            </a:r>
            <a:endParaRPr lang="en-US" altLang="en-US" sz="2400" b="1" dirty="0">
              <a:latin typeface="Garamond" panose="02020404030301010803" pitchFamily="18" charset="0"/>
            </a:endParaRPr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3715</TotalTime>
  <Words>2271</Words>
  <Application>Microsoft Office PowerPoint</Application>
  <PresentationFormat>On-screen Show (4:3)</PresentationFormat>
  <Paragraphs>382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Garamond</vt:lpstr>
      <vt:lpstr>Times New Roman</vt:lpstr>
      <vt:lpstr>Office Theme</vt:lpstr>
      <vt:lpstr>PowerPoint Presentation</vt:lpstr>
      <vt:lpstr>Orientation</vt:lpstr>
      <vt:lpstr>Which is it? Seeking a Common Language</vt:lpstr>
      <vt:lpstr>Fault Name</vt:lpstr>
      <vt:lpstr>PowerPoint Presentation</vt:lpstr>
      <vt:lpstr>Oxidation</vt:lpstr>
      <vt:lpstr>Oxidation</vt:lpstr>
      <vt:lpstr>Acetaldehyde (Oxidation of ethanol)</vt:lpstr>
      <vt:lpstr>Acetaldehyde </vt:lpstr>
      <vt:lpstr>Volatile Acidity Acetic Acid</vt:lpstr>
      <vt:lpstr>Volatile Acidity Acetic Acid</vt:lpstr>
      <vt:lpstr>Volatile Acidity Ethyl Acetate                                    </vt:lpstr>
      <vt:lpstr>Volatile Acidity Ethyl Acetate                                    </vt:lpstr>
      <vt:lpstr>Volatile Acidity Acetic Acid &amp; Ethyl Acetate</vt:lpstr>
      <vt:lpstr>Sulfur Compounds</vt:lpstr>
      <vt:lpstr>Sulfur Compounds (Common to varying degrees)</vt:lpstr>
      <vt:lpstr>Hydrogen Sulfide Mono &amp; dimercaptans</vt:lpstr>
      <vt:lpstr>Hydrogen Sulfide</vt:lpstr>
      <vt:lpstr>Hydrogen Sulfide</vt:lpstr>
      <vt:lpstr>Hydrogen Sulfide</vt:lpstr>
      <vt:lpstr>Hydrogen Sulfide Simplistic Evolution and Correction</vt:lpstr>
      <vt:lpstr>Lightstruck Wine Dimethyl disulfide</vt:lpstr>
      <vt:lpstr>Lactic Taint </vt:lpstr>
      <vt:lpstr>Lactic Taint </vt:lpstr>
      <vt:lpstr>Lactic Taint</vt:lpstr>
      <vt:lpstr>Lactic Fermentation Geranium Taint</vt:lpstr>
      <vt:lpstr>Lactic Taint MLF in Bottled Wines</vt:lpstr>
      <vt:lpstr>Cork Taint</vt:lpstr>
      <vt:lpstr>Cork Taint</vt:lpstr>
      <vt:lpstr>Brettanomyces Yeast</vt:lpstr>
      <vt:lpstr>Brettanomyces</vt:lpstr>
      <vt:lpstr>Brettanomyces </vt:lpstr>
      <vt:lpstr>Methoxypyrazine</vt:lpstr>
      <vt:lpstr>Methoxypyrazine </vt:lpstr>
      <vt:lpstr>Other Faults and Flaws </vt:lpstr>
      <vt:lpstr>Other Faults and Flaws </vt:lpstr>
      <vt:lpstr>Smoke Taint </vt:lpstr>
      <vt:lpstr>Other Faults and Flaws </vt:lpstr>
      <vt:lpstr>Microbial </vt:lpstr>
      <vt:lpstr>Other Faults and Flaws </vt:lpstr>
      <vt:lpstr>PowerPoint Presentation</vt:lpstr>
      <vt:lpstr>Lab Protocol</vt:lpstr>
      <vt:lpstr>PowerPoint Presentation</vt:lpstr>
      <vt:lpstr>PowerPoint Presentation</vt:lpstr>
    </vt:vector>
  </TitlesOfParts>
  <Company>The Boeing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Winemaking</dc:title>
  <dc:creator>foisiesm</dc:creator>
  <cp:lastModifiedBy>Steve Foisie</cp:lastModifiedBy>
  <cp:revision>275</cp:revision>
  <dcterms:created xsi:type="dcterms:W3CDTF">2002-09-11T02:01:21Z</dcterms:created>
  <dcterms:modified xsi:type="dcterms:W3CDTF">2019-11-06T00:09:39Z</dcterms:modified>
</cp:coreProperties>
</file>