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8" r:id="rId5"/>
    <p:sldId id="262" r:id="rId6"/>
    <p:sldId id="267" r:id="rId7"/>
    <p:sldId id="269" r:id="rId8"/>
    <p:sldId id="274" r:id="rId9"/>
    <p:sldId id="264" r:id="rId10"/>
    <p:sldId id="265" r:id="rId11"/>
    <p:sldId id="263" r:id="rId12"/>
    <p:sldId id="270" r:id="rId13"/>
    <p:sldId id="259" r:id="rId14"/>
    <p:sldId id="275" r:id="rId15"/>
    <p:sldId id="266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0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1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A0D6-9FC4-4778-B632-7B7BFA54D27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525A-465B-4D28-ABB3-FE2F7122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836" y="1071064"/>
            <a:ext cx="8899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SPARKLING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170AC2"/>
                </a:solidFill>
              </a:rPr>
              <a:t>Moscato</a:t>
            </a:r>
            <a:r>
              <a:rPr lang="en-US" dirty="0" smtClean="0">
                <a:solidFill>
                  <a:srgbClr val="170AC2"/>
                </a:solidFill>
              </a:rPr>
              <a:t> </a:t>
            </a:r>
            <a:r>
              <a:rPr lang="en-US" dirty="0" err="1" smtClean="0">
                <a:solidFill>
                  <a:srgbClr val="170AC2"/>
                </a:solidFill>
              </a:rPr>
              <a:t>d’Asti</a:t>
            </a:r>
            <a:r>
              <a:rPr lang="en-US" dirty="0" smtClean="0">
                <a:solidFill>
                  <a:srgbClr val="170AC2"/>
                </a:solidFill>
              </a:rPr>
              <a:t>, Champagne demi-sec</a:t>
            </a:r>
          </a:p>
          <a:p>
            <a:endParaRPr lang="en-US" dirty="0"/>
          </a:p>
          <a:p>
            <a:r>
              <a:rPr lang="en-US" b="1" dirty="0" smtClean="0"/>
              <a:t>2. LATE HARVEST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170AC2"/>
                </a:solidFill>
              </a:rPr>
              <a:t>“Late Harvest Riesling”, German “</a:t>
            </a:r>
            <a:r>
              <a:rPr lang="en-US" dirty="0" err="1" smtClean="0">
                <a:solidFill>
                  <a:srgbClr val="170AC2"/>
                </a:solidFill>
              </a:rPr>
              <a:t>Spatlese</a:t>
            </a:r>
            <a:r>
              <a:rPr lang="en-US" dirty="0" smtClean="0">
                <a:solidFill>
                  <a:srgbClr val="170AC2"/>
                </a:solidFill>
              </a:rPr>
              <a:t>” Riesling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ALSO sub-category: </a:t>
            </a:r>
            <a:r>
              <a:rPr lang="en-US" b="1" dirty="0" smtClean="0"/>
              <a:t>NOBLE ROT / BOTRYTIS </a:t>
            </a:r>
            <a:r>
              <a:rPr lang="en-US" dirty="0" smtClean="0"/>
              <a:t>affected grapes</a:t>
            </a:r>
          </a:p>
          <a:p>
            <a:pPr marL="1200150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70AC2"/>
                </a:solidFill>
              </a:rPr>
              <a:t>Sauternes, </a:t>
            </a:r>
            <a:r>
              <a:rPr lang="en-US" dirty="0" err="1" smtClean="0">
                <a:solidFill>
                  <a:srgbClr val="170AC2"/>
                </a:solidFill>
              </a:rPr>
              <a:t>Tokaji</a:t>
            </a:r>
            <a:r>
              <a:rPr lang="en-US" dirty="0" smtClean="0">
                <a:solidFill>
                  <a:srgbClr val="170AC2"/>
                </a:solidFill>
              </a:rPr>
              <a:t>, “</a:t>
            </a:r>
            <a:r>
              <a:rPr lang="en-US" dirty="0" err="1" smtClean="0">
                <a:solidFill>
                  <a:srgbClr val="170AC2"/>
                </a:solidFill>
              </a:rPr>
              <a:t>Beerenauslese</a:t>
            </a:r>
            <a:r>
              <a:rPr lang="en-US" dirty="0" smtClean="0">
                <a:solidFill>
                  <a:srgbClr val="170AC2"/>
                </a:solidFill>
              </a:rPr>
              <a:t>” Riesling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ALSO sub-category: </a:t>
            </a:r>
            <a:r>
              <a:rPr lang="en-US" b="1" dirty="0" smtClean="0"/>
              <a:t>ICE WINE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70AC2"/>
                </a:solidFill>
              </a:rPr>
              <a:t>German “</a:t>
            </a:r>
            <a:r>
              <a:rPr lang="en-US" dirty="0" err="1" smtClean="0">
                <a:solidFill>
                  <a:srgbClr val="170AC2"/>
                </a:solidFill>
              </a:rPr>
              <a:t>Eiswein</a:t>
            </a:r>
            <a:r>
              <a:rPr lang="en-US" dirty="0" smtClean="0">
                <a:solidFill>
                  <a:srgbClr val="170AC2"/>
                </a:solidFill>
              </a:rPr>
              <a:t>” Riesling</a:t>
            </a:r>
          </a:p>
          <a:p>
            <a:endParaRPr lang="en-US" dirty="0"/>
          </a:p>
          <a:p>
            <a:r>
              <a:rPr lang="en-US" b="1" dirty="0" smtClean="0"/>
              <a:t>3. PARTIALLY DRIED / RAISINED / “STRAW MAT” WINES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170AC2"/>
                </a:solidFill>
              </a:rPr>
              <a:t>Recioto</a:t>
            </a:r>
            <a:r>
              <a:rPr lang="en-US" dirty="0" smtClean="0">
                <a:solidFill>
                  <a:srgbClr val="170AC2"/>
                </a:solidFill>
              </a:rPr>
              <a:t> </a:t>
            </a:r>
            <a:r>
              <a:rPr lang="en-US" dirty="0" err="1" smtClean="0">
                <a:solidFill>
                  <a:srgbClr val="170AC2"/>
                </a:solidFill>
              </a:rPr>
              <a:t>della</a:t>
            </a:r>
            <a:r>
              <a:rPr lang="en-US" dirty="0" smtClean="0">
                <a:solidFill>
                  <a:srgbClr val="170AC2"/>
                </a:solidFill>
              </a:rPr>
              <a:t> </a:t>
            </a:r>
            <a:r>
              <a:rPr lang="en-US" dirty="0" err="1" smtClean="0">
                <a:solidFill>
                  <a:srgbClr val="170AC2"/>
                </a:solidFill>
              </a:rPr>
              <a:t>Valpolicella</a:t>
            </a:r>
            <a:r>
              <a:rPr lang="en-US" dirty="0" smtClean="0">
                <a:solidFill>
                  <a:srgbClr val="170AC2"/>
                </a:solidFill>
              </a:rPr>
              <a:t>, Vin Santo, Italian “</a:t>
            </a:r>
            <a:r>
              <a:rPr lang="en-US" dirty="0" err="1" smtClean="0">
                <a:solidFill>
                  <a:srgbClr val="170AC2"/>
                </a:solidFill>
              </a:rPr>
              <a:t>Passito</a:t>
            </a:r>
            <a:r>
              <a:rPr lang="en-US" dirty="0" smtClean="0">
                <a:solidFill>
                  <a:srgbClr val="170AC2"/>
                </a:solidFill>
              </a:rPr>
              <a:t>” wines</a:t>
            </a:r>
          </a:p>
          <a:p>
            <a:endParaRPr lang="en-US" dirty="0"/>
          </a:p>
          <a:p>
            <a:r>
              <a:rPr lang="en-US" b="1" dirty="0" smtClean="0"/>
              <a:t>4. FORTIFIED WINES </a:t>
            </a:r>
            <a:endParaRPr lang="en-US" b="1" dirty="0"/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Example: </a:t>
            </a:r>
            <a:r>
              <a:rPr lang="en-US" dirty="0" smtClean="0">
                <a:solidFill>
                  <a:srgbClr val="170AC2"/>
                </a:solidFill>
              </a:rPr>
              <a:t>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ALSO sub-category: </a:t>
            </a:r>
            <a:r>
              <a:rPr lang="en-US" b="1" dirty="0" smtClean="0"/>
              <a:t>OXIDIZED WINES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70AC2"/>
                </a:solidFill>
              </a:rPr>
              <a:t>Sherry, Madeira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DESSERT WINE “CATEGORIES” – METHODS OF PREPARATION &amp; PRODUCTION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6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“PASSITO” &amp; “RECIOTO” WINES – MADE FROM PARTIALLY DRIED GRAPES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89" y="1287081"/>
            <a:ext cx="2333625" cy="542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99" y="1287081"/>
            <a:ext cx="2305050" cy="558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04" y="706056"/>
            <a:ext cx="1876425" cy="601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519" y="2724619"/>
            <a:ext cx="2741726" cy="1370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762" y="770950"/>
            <a:ext cx="6553200" cy="428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2151" y="5421371"/>
            <a:ext cx="3186819" cy="830997"/>
          </a:xfrm>
          <a:prstGeom prst="rect">
            <a:avLst/>
          </a:prstGeom>
          <a:solidFill>
            <a:schemeClr val="bg1"/>
          </a:solidFill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Tasting Wine: </a:t>
            </a:r>
          </a:p>
          <a:p>
            <a:r>
              <a:rPr lang="en-US" sz="1600" dirty="0" smtClean="0"/>
              <a:t>Cantina </a:t>
            </a:r>
            <a:r>
              <a:rPr lang="en-US" sz="1600" dirty="0" err="1" smtClean="0"/>
              <a:t>Negrar</a:t>
            </a:r>
            <a:r>
              <a:rPr lang="en-US" sz="1600" dirty="0" smtClean="0"/>
              <a:t> </a:t>
            </a:r>
            <a:r>
              <a:rPr lang="en-US" sz="1600" dirty="0" err="1" smtClean="0"/>
              <a:t>Recioto</a:t>
            </a:r>
            <a:r>
              <a:rPr lang="en-US" sz="1600" dirty="0" smtClean="0"/>
              <a:t> </a:t>
            </a:r>
            <a:r>
              <a:rPr lang="en-US" sz="1600" dirty="0" err="1" smtClean="0"/>
              <a:t>Valpollicella</a:t>
            </a:r>
            <a:endParaRPr lang="en-US" sz="1600" dirty="0" smtClean="0"/>
          </a:p>
          <a:p>
            <a:r>
              <a:rPr lang="en-US" sz="1600" dirty="0" smtClean="0"/>
              <a:t>~$25/500ml from </a:t>
            </a:r>
            <a:r>
              <a:rPr lang="en-US" sz="1600" dirty="0" err="1" smtClean="0"/>
              <a:t>DeLaurentis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2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4" y="790356"/>
            <a:ext cx="10880518" cy="5374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FORTIFIED WINES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7516" y="6271849"/>
            <a:ext cx="1107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the </a:t>
            </a:r>
            <a:r>
              <a:rPr lang="en-US" b="1" dirty="0" smtClean="0"/>
              <a:t>VIN DOUX NATUREL (VDN) </a:t>
            </a:r>
            <a:r>
              <a:rPr lang="en-US" dirty="0" smtClean="0"/>
              <a:t>of France – such as </a:t>
            </a:r>
            <a:r>
              <a:rPr lang="en-US" dirty="0" err="1" smtClean="0"/>
              <a:t>Banyuls</a:t>
            </a:r>
            <a:r>
              <a:rPr lang="en-US" dirty="0" smtClean="0"/>
              <a:t> (a favorite) and Muscat de </a:t>
            </a:r>
            <a:r>
              <a:rPr lang="en-US" dirty="0" err="1" smtClean="0"/>
              <a:t>Beaumes</a:t>
            </a:r>
            <a:r>
              <a:rPr lang="en-US" dirty="0" smtClean="0"/>
              <a:t> de </a:t>
            </a:r>
            <a:r>
              <a:rPr lang="en-US" dirty="0" err="1" smtClean="0"/>
              <a:t>Venise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FORTIFIED WINES – What is “Port”?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46" y="1155929"/>
            <a:ext cx="4516720" cy="508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" y="909004"/>
            <a:ext cx="2914650" cy="5581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947909" y="2096082"/>
            <a:ext cx="627859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929" y="2077624"/>
            <a:ext cx="3212523" cy="30289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8164678" y="2093734"/>
            <a:ext cx="627859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5582" y="930841"/>
            <a:ext cx="421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-fermented part way (~100g/L sugar remaining)</a:t>
            </a:r>
          </a:p>
          <a:p>
            <a:r>
              <a:rPr lang="en-US" sz="1600" b="1" dirty="0" smtClean="0"/>
              <a:t>-brandy added to arrest fermentation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= sugar + alcohol (typically 19-21% </a:t>
            </a:r>
            <a:r>
              <a:rPr lang="en-US" sz="1600" b="1" dirty="0" err="1" smtClean="0"/>
              <a:t>alc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/>
              <a:t>-barrel aged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565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37197"/>
          <a:stretch/>
        </p:blipFill>
        <p:spPr>
          <a:xfrm>
            <a:off x="379616" y="1322429"/>
            <a:ext cx="5419725" cy="192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66" y="3344457"/>
            <a:ext cx="5391150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78" y="896665"/>
            <a:ext cx="54483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436" y="5199321"/>
            <a:ext cx="5514975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" y="5210195"/>
            <a:ext cx="5400675" cy="11334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1311" y="193183"/>
            <a:ext cx="0" cy="6664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909" y="295422"/>
            <a:ext cx="4431323" cy="369332"/>
          </a:xfrm>
          <a:prstGeom prst="rect">
            <a:avLst/>
          </a:prstGeom>
          <a:noFill/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0AC2"/>
                </a:solidFill>
              </a:rPr>
              <a:t>SINGLE VINTAGE 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759" y="293075"/>
            <a:ext cx="4431323" cy="369332"/>
          </a:xfrm>
          <a:prstGeom prst="rect">
            <a:avLst/>
          </a:prstGeom>
          <a:noFill/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0AC2"/>
                </a:solidFill>
              </a:rPr>
              <a:t>BLENDED VINTAGES 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649" y="4792747"/>
            <a:ext cx="4431323" cy="369332"/>
          </a:xfrm>
          <a:prstGeom prst="rect">
            <a:avLst/>
          </a:prstGeom>
          <a:solidFill>
            <a:schemeClr val="bg1"/>
          </a:solidFill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0AC2"/>
                </a:solidFill>
              </a:rPr>
              <a:t>EXTENDED AGING = “TAWNY”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5287554" y="1896450"/>
            <a:ext cx="1633269" cy="369332"/>
          </a:xfrm>
          <a:prstGeom prst="rect">
            <a:avLst/>
          </a:prstGeom>
          <a:solidFill>
            <a:schemeClr val="bg1"/>
          </a:solidFill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0AC2"/>
                </a:solidFill>
              </a:rPr>
              <a:t>BARREL AGING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3275" y="650846"/>
            <a:ext cx="1081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70AC2"/>
                </a:solidFill>
              </a:rPr>
              <a:t>LESS</a:t>
            </a:r>
            <a:endParaRPr lang="en-US" sz="1400" dirty="0">
              <a:solidFill>
                <a:srgbClr val="170AC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3274" y="4235807"/>
            <a:ext cx="1081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MORE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1310" y="3035836"/>
            <a:ext cx="0" cy="100870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5" y="1033149"/>
            <a:ext cx="6635760" cy="4595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60" y="2142755"/>
            <a:ext cx="695325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936" y="5808889"/>
            <a:ext cx="3703864" cy="584775"/>
          </a:xfrm>
          <a:prstGeom prst="rect">
            <a:avLst/>
          </a:prstGeom>
          <a:noFill/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Tasting Wine: </a:t>
            </a:r>
          </a:p>
          <a:p>
            <a:r>
              <a:rPr lang="en-US" sz="1600" dirty="0" smtClean="0"/>
              <a:t>Dow’s LBV Port ~$20 from </a:t>
            </a:r>
            <a:r>
              <a:rPr lang="en-US" sz="1600" dirty="0" err="1" smtClean="0"/>
              <a:t>Esquin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09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SHERRY - FORTIFIED &amp; OXIDIZED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74" y="838200"/>
            <a:ext cx="7843589" cy="58692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0814" y="1854561"/>
            <a:ext cx="0" cy="6664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>
            <a:off x="-82943" y="3557828"/>
            <a:ext cx="1633269" cy="369332"/>
          </a:xfrm>
          <a:prstGeom prst="rect">
            <a:avLst/>
          </a:prstGeom>
          <a:solidFill>
            <a:schemeClr val="bg1"/>
          </a:solidFill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0AC2"/>
                </a:solidFill>
              </a:rPr>
              <a:t>SWEETNESS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778" y="2312224"/>
            <a:ext cx="1081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70AC2"/>
                </a:solidFill>
              </a:rPr>
              <a:t>LESS</a:t>
            </a:r>
            <a:endParaRPr lang="en-US" sz="1400" dirty="0">
              <a:solidFill>
                <a:srgbClr val="170A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777" y="5897185"/>
            <a:ext cx="1081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MORE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0813" y="4697214"/>
            <a:ext cx="0" cy="100870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PEDRO XIMENEZ – dried, fermented, fortified, oxidized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3618"/>
            <a:ext cx="3220393" cy="3903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423" y="1631371"/>
            <a:ext cx="2646757" cy="5226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25" y="818651"/>
            <a:ext cx="6569743" cy="4289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c 10"/>
          <p:cNvSpPr/>
          <p:nvPr/>
        </p:nvSpPr>
        <p:spPr>
          <a:xfrm flipH="1">
            <a:off x="1805978" y="1876926"/>
            <a:ext cx="3336757" cy="6416842"/>
          </a:xfrm>
          <a:prstGeom prst="arc">
            <a:avLst>
              <a:gd name="adj1" fmla="val 16045825"/>
              <a:gd name="adj2" fmla="val 111582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4251157" y="895925"/>
            <a:ext cx="2354023" cy="2895600"/>
          </a:xfrm>
          <a:prstGeom prst="arc">
            <a:avLst>
              <a:gd name="adj1" fmla="val 16045825"/>
              <a:gd name="adj2" fmla="val 19787812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46423" y="5612946"/>
            <a:ext cx="4792433" cy="584775"/>
          </a:xfrm>
          <a:prstGeom prst="rect">
            <a:avLst/>
          </a:prstGeom>
          <a:noFill/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Tasting Wine: </a:t>
            </a:r>
          </a:p>
          <a:p>
            <a:r>
              <a:rPr lang="en-US" sz="1600" dirty="0" err="1" smtClean="0"/>
              <a:t>Alvear</a:t>
            </a:r>
            <a:r>
              <a:rPr lang="en-US" sz="1600" dirty="0" smtClean="0"/>
              <a:t> </a:t>
            </a:r>
            <a:r>
              <a:rPr lang="en-US" sz="1600" dirty="0" err="1" smtClean="0"/>
              <a:t>Solera</a:t>
            </a:r>
            <a:r>
              <a:rPr lang="en-US" sz="1600" dirty="0" smtClean="0"/>
              <a:t> 1927 PX Sherry ~$24/375ml from </a:t>
            </a:r>
            <a:r>
              <a:rPr lang="en-US" sz="1600" dirty="0" err="1" smtClean="0"/>
              <a:t>Esquin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50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7" y="774700"/>
            <a:ext cx="6217378" cy="6121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346" y="1309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Sherry Barrel Aging – The </a:t>
            </a:r>
            <a:r>
              <a:rPr lang="en-US" sz="2000" b="1" dirty="0" err="1" smtClean="0"/>
              <a:t>Solera</a:t>
            </a:r>
            <a:r>
              <a:rPr lang="en-US" sz="2000" b="1" dirty="0" smtClean="0"/>
              <a:t> System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6997700" y="6083300"/>
            <a:ext cx="914400" cy="203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37500" y="6046400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1/3 (max) pulled out from oldest tier (“</a:t>
            </a:r>
            <a:r>
              <a:rPr lang="en-US" sz="1200" b="1" i="1" dirty="0" err="1" smtClean="0"/>
              <a:t>solera</a:t>
            </a:r>
            <a:r>
              <a:rPr lang="en-US" sz="1200" b="1" i="1" dirty="0" smtClean="0"/>
              <a:t>”) for bottling.</a:t>
            </a:r>
          </a:p>
          <a:p>
            <a:r>
              <a:rPr lang="en-US" sz="1200" b="1" i="1" dirty="0"/>
              <a:t>R</a:t>
            </a:r>
            <a:r>
              <a:rPr lang="en-US" sz="1200" b="1" i="1" dirty="0" smtClean="0"/>
              <a:t>eplaced with wine from tier above.</a:t>
            </a:r>
            <a:endParaRPr lang="en-US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6172" y="6148001"/>
            <a:ext cx="116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Oldest tier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6172" y="3976301"/>
            <a:ext cx="116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Youngest tier</a:t>
            </a:r>
            <a:endParaRPr lang="en-US" sz="12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7100" y="4253300"/>
            <a:ext cx="0" cy="183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914400"/>
            <a:ext cx="4826765" cy="42052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98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6" y="133207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SPARKLING WINES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11" y="3412901"/>
            <a:ext cx="5847724" cy="325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175" y="2982515"/>
            <a:ext cx="6184633" cy="395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475" r="2725"/>
          <a:stretch/>
        </p:blipFill>
        <p:spPr>
          <a:xfrm>
            <a:off x="0" y="630828"/>
            <a:ext cx="7209692" cy="3916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236988" y="2357046"/>
            <a:ext cx="450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of course – </a:t>
            </a:r>
            <a:r>
              <a:rPr lang="en-US" sz="2000" b="1" dirty="0" smtClean="0"/>
              <a:t>CHAMPAGNE </a:t>
            </a:r>
            <a:r>
              <a:rPr lang="en-US" sz="2000" dirty="0" smtClean="0"/>
              <a:t>….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23859" y="6544105"/>
            <a:ext cx="18755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Also – </a:t>
            </a:r>
            <a:r>
              <a:rPr lang="en-US" sz="1100" b="1" dirty="0" smtClean="0"/>
              <a:t>“DOUX” </a:t>
            </a:r>
            <a:r>
              <a:rPr lang="en-US" sz="1100" dirty="0" smtClean="0"/>
              <a:t>(the sweetest)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98" y="4954137"/>
            <a:ext cx="2871234" cy="144686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284890" y="6117464"/>
            <a:ext cx="5730329" cy="37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45512" y="61045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Increasing sweetness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" y="1992132"/>
            <a:ext cx="6381750" cy="467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469" y="272955"/>
            <a:ext cx="7424221" cy="2709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9450" y="3914775"/>
            <a:ext cx="3703864" cy="584775"/>
          </a:xfrm>
          <a:prstGeom prst="rect">
            <a:avLst/>
          </a:prstGeom>
          <a:noFill/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Tasting Wine: </a:t>
            </a:r>
          </a:p>
          <a:p>
            <a:r>
              <a:rPr lang="en-US" sz="1600" dirty="0" err="1" smtClean="0"/>
              <a:t>Saracco</a:t>
            </a:r>
            <a:r>
              <a:rPr lang="en-US" sz="1600" dirty="0" smtClean="0"/>
              <a:t> </a:t>
            </a:r>
            <a:r>
              <a:rPr lang="en-US" sz="1600" dirty="0" err="1" smtClean="0"/>
              <a:t>Moscato</a:t>
            </a:r>
            <a:r>
              <a:rPr lang="en-US" sz="1600" dirty="0" smtClean="0"/>
              <a:t> </a:t>
            </a:r>
            <a:r>
              <a:rPr lang="en-US" sz="1600" dirty="0" err="1" smtClean="0"/>
              <a:t>d’Asti</a:t>
            </a:r>
            <a:r>
              <a:rPr lang="en-US" sz="1600" dirty="0" smtClean="0"/>
              <a:t> ~$15 from </a:t>
            </a:r>
            <a:r>
              <a:rPr lang="en-US" sz="1600" dirty="0" err="1" smtClean="0"/>
              <a:t>Esquin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4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836" y="1071064"/>
            <a:ext cx="8899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SPARKLING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170AC2"/>
                </a:solidFill>
              </a:rPr>
              <a:t>Moscato</a:t>
            </a:r>
            <a:r>
              <a:rPr lang="en-US" dirty="0" smtClean="0">
                <a:solidFill>
                  <a:srgbClr val="170AC2"/>
                </a:solidFill>
              </a:rPr>
              <a:t> </a:t>
            </a:r>
            <a:r>
              <a:rPr lang="en-US" dirty="0" err="1" smtClean="0">
                <a:solidFill>
                  <a:srgbClr val="170AC2"/>
                </a:solidFill>
              </a:rPr>
              <a:t>d’Asti</a:t>
            </a:r>
            <a:r>
              <a:rPr lang="en-US" dirty="0" smtClean="0">
                <a:solidFill>
                  <a:srgbClr val="170AC2"/>
                </a:solidFill>
              </a:rPr>
              <a:t>, Champagne demi-sec</a:t>
            </a:r>
          </a:p>
          <a:p>
            <a:endParaRPr lang="en-US" dirty="0"/>
          </a:p>
          <a:p>
            <a:r>
              <a:rPr lang="en-US" b="1" dirty="0" smtClean="0"/>
              <a:t>2. LATE HARVEST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170AC2"/>
                </a:solidFill>
              </a:rPr>
              <a:t>“Late Harvest Riesling”, German “</a:t>
            </a:r>
            <a:r>
              <a:rPr lang="en-US" dirty="0" err="1" smtClean="0">
                <a:solidFill>
                  <a:srgbClr val="170AC2"/>
                </a:solidFill>
              </a:rPr>
              <a:t>Spatlese</a:t>
            </a:r>
            <a:r>
              <a:rPr lang="en-US" dirty="0" smtClean="0">
                <a:solidFill>
                  <a:srgbClr val="170AC2"/>
                </a:solidFill>
              </a:rPr>
              <a:t>” Riesling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ALSO sub-category: </a:t>
            </a:r>
            <a:r>
              <a:rPr lang="en-US" b="1" dirty="0" smtClean="0"/>
              <a:t>NOBLE ROT / BOTRYTIS </a:t>
            </a:r>
            <a:r>
              <a:rPr lang="en-US" dirty="0" smtClean="0"/>
              <a:t>affected grapes</a:t>
            </a:r>
          </a:p>
          <a:p>
            <a:pPr marL="1200150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70AC2"/>
                </a:solidFill>
              </a:rPr>
              <a:t>Sauternes, </a:t>
            </a:r>
            <a:r>
              <a:rPr lang="en-US" dirty="0" err="1" smtClean="0">
                <a:solidFill>
                  <a:srgbClr val="170AC2"/>
                </a:solidFill>
              </a:rPr>
              <a:t>Tokaji</a:t>
            </a:r>
            <a:r>
              <a:rPr lang="en-US" dirty="0" smtClean="0">
                <a:solidFill>
                  <a:srgbClr val="170AC2"/>
                </a:solidFill>
              </a:rPr>
              <a:t>, “</a:t>
            </a:r>
            <a:r>
              <a:rPr lang="en-US" dirty="0" err="1" smtClean="0">
                <a:solidFill>
                  <a:srgbClr val="170AC2"/>
                </a:solidFill>
              </a:rPr>
              <a:t>Beerenauslese</a:t>
            </a:r>
            <a:r>
              <a:rPr lang="en-US" dirty="0" smtClean="0">
                <a:solidFill>
                  <a:srgbClr val="170AC2"/>
                </a:solidFill>
              </a:rPr>
              <a:t>” Riesling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ALSO sub-category: </a:t>
            </a:r>
            <a:r>
              <a:rPr lang="en-US" b="1" dirty="0" smtClean="0"/>
              <a:t>ICE WINE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70AC2"/>
                </a:solidFill>
              </a:rPr>
              <a:t>German “</a:t>
            </a:r>
            <a:r>
              <a:rPr lang="en-US" dirty="0" err="1" smtClean="0">
                <a:solidFill>
                  <a:srgbClr val="170AC2"/>
                </a:solidFill>
              </a:rPr>
              <a:t>Eiswein</a:t>
            </a:r>
            <a:r>
              <a:rPr lang="en-US" dirty="0" smtClean="0">
                <a:solidFill>
                  <a:srgbClr val="170AC2"/>
                </a:solidFill>
              </a:rPr>
              <a:t>” Riesling</a:t>
            </a:r>
          </a:p>
          <a:p>
            <a:endParaRPr lang="en-US" dirty="0"/>
          </a:p>
          <a:p>
            <a:r>
              <a:rPr lang="en-US" b="1" dirty="0" smtClean="0"/>
              <a:t>3. PARTIALLY DRIED / RAISINED / “STRAW MAT” WINES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170AC2"/>
                </a:solidFill>
              </a:rPr>
              <a:t>Recioto</a:t>
            </a:r>
            <a:r>
              <a:rPr lang="en-US" dirty="0" smtClean="0">
                <a:solidFill>
                  <a:srgbClr val="170AC2"/>
                </a:solidFill>
              </a:rPr>
              <a:t> </a:t>
            </a:r>
            <a:r>
              <a:rPr lang="en-US" dirty="0" err="1" smtClean="0">
                <a:solidFill>
                  <a:srgbClr val="170AC2"/>
                </a:solidFill>
              </a:rPr>
              <a:t>della</a:t>
            </a:r>
            <a:r>
              <a:rPr lang="en-US" dirty="0" smtClean="0">
                <a:solidFill>
                  <a:srgbClr val="170AC2"/>
                </a:solidFill>
              </a:rPr>
              <a:t> </a:t>
            </a:r>
            <a:r>
              <a:rPr lang="en-US" dirty="0" err="1" smtClean="0">
                <a:solidFill>
                  <a:srgbClr val="170AC2"/>
                </a:solidFill>
              </a:rPr>
              <a:t>Valpolicella</a:t>
            </a:r>
            <a:r>
              <a:rPr lang="en-US" dirty="0" smtClean="0">
                <a:solidFill>
                  <a:srgbClr val="170AC2"/>
                </a:solidFill>
              </a:rPr>
              <a:t>, Vin Santo, Italian “</a:t>
            </a:r>
            <a:r>
              <a:rPr lang="en-US" dirty="0" err="1" smtClean="0">
                <a:solidFill>
                  <a:srgbClr val="170AC2"/>
                </a:solidFill>
              </a:rPr>
              <a:t>Passito</a:t>
            </a:r>
            <a:r>
              <a:rPr lang="en-US" dirty="0" smtClean="0">
                <a:solidFill>
                  <a:srgbClr val="170AC2"/>
                </a:solidFill>
              </a:rPr>
              <a:t>” wines</a:t>
            </a:r>
          </a:p>
          <a:p>
            <a:endParaRPr lang="en-US" dirty="0"/>
          </a:p>
          <a:p>
            <a:r>
              <a:rPr lang="en-US" b="1" dirty="0" smtClean="0"/>
              <a:t>4. FORTIFIED WINES </a:t>
            </a:r>
            <a:endParaRPr lang="en-US" b="1" dirty="0"/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Example: </a:t>
            </a:r>
            <a:r>
              <a:rPr lang="en-US" dirty="0" smtClean="0">
                <a:solidFill>
                  <a:srgbClr val="170AC2"/>
                </a:solidFill>
              </a:rPr>
              <a:t>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ALSO sub-category: </a:t>
            </a:r>
            <a:r>
              <a:rPr lang="en-US" b="1" dirty="0" smtClean="0"/>
              <a:t>OXIDIZED WINES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70AC2"/>
                </a:solidFill>
              </a:rPr>
              <a:t>Sherry, Madeira</a:t>
            </a:r>
            <a:endParaRPr lang="en-US" dirty="0">
              <a:solidFill>
                <a:srgbClr val="170AC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DESSERT WINE “CATEGORIES” – METHODS OF PREPARATION &amp; PRODUCTION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12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LATE HARVEST WINES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18" y="1439333"/>
            <a:ext cx="8961109" cy="42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49469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LATE HARVEST WINES – special types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11" y="708423"/>
            <a:ext cx="7467600" cy="387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02" y="4662787"/>
            <a:ext cx="7572375" cy="2281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017" y="1284583"/>
            <a:ext cx="4000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49469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LATE HARVEST WINES – with Botrytis / “Noble Rot”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857" y="767291"/>
            <a:ext cx="40005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42" y="3595158"/>
            <a:ext cx="5637371" cy="3094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006" y="790435"/>
            <a:ext cx="2637922" cy="266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" y="4223408"/>
            <a:ext cx="2121279" cy="2634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97" y="835844"/>
            <a:ext cx="5637371" cy="3890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 rot="19294668">
            <a:off x="1134082" y="5858110"/>
            <a:ext cx="2095605" cy="1588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57891" y="5072944"/>
            <a:ext cx="31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SAUTERNES:</a:t>
            </a:r>
          </a:p>
          <a:p>
            <a:r>
              <a:rPr lang="en-US" dirty="0" smtClean="0"/>
              <a:t>-late harvest </a:t>
            </a:r>
            <a:r>
              <a:rPr lang="en-US" b="1" dirty="0" smtClean="0"/>
              <a:t>Semillon</a:t>
            </a:r>
            <a:r>
              <a:rPr lang="en-US" dirty="0" smtClean="0"/>
              <a:t>, </a:t>
            </a:r>
            <a:r>
              <a:rPr lang="en-US" b="1" dirty="0" smtClean="0"/>
              <a:t>Sauvignon Blanc </a:t>
            </a:r>
            <a:r>
              <a:rPr lang="en-US" dirty="0" smtClean="0"/>
              <a:t>&amp; </a:t>
            </a:r>
            <a:r>
              <a:rPr lang="en-US" b="1" dirty="0" err="1" smtClean="0"/>
              <a:t>Muscadelle</a:t>
            </a:r>
            <a:endParaRPr lang="en-US" b="1" dirty="0" smtClean="0"/>
          </a:p>
          <a:p>
            <a:r>
              <a:rPr lang="en-US" dirty="0" smtClean="0"/>
              <a:t>-Botrytis / “Noble Rot”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15" y="176892"/>
            <a:ext cx="4164467" cy="6531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85" y="-953550"/>
            <a:ext cx="1905000" cy="770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4" y="921201"/>
            <a:ext cx="3914775" cy="116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239" y="3871232"/>
            <a:ext cx="3703864" cy="830997"/>
          </a:xfrm>
          <a:prstGeom prst="rect">
            <a:avLst/>
          </a:prstGeom>
          <a:noFill/>
          <a:ln>
            <a:solidFill>
              <a:srgbClr val="170AC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Tasting Wine: </a:t>
            </a:r>
          </a:p>
          <a:p>
            <a:r>
              <a:rPr lang="en-US" sz="1600" dirty="0" smtClean="0"/>
              <a:t>Chateau De </a:t>
            </a:r>
            <a:r>
              <a:rPr lang="en-US" sz="1600" dirty="0" err="1" smtClean="0"/>
              <a:t>Cosse</a:t>
            </a:r>
            <a:r>
              <a:rPr lang="en-US" sz="1600" dirty="0" smtClean="0"/>
              <a:t> Sauterne ~$33/375ml from </a:t>
            </a:r>
            <a:r>
              <a:rPr lang="en-US" sz="1600" dirty="0" err="1" smtClean="0"/>
              <a:t>Esquin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02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6" y="283335"/>
            <a:ext cx="84485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“PASSITO” WINES – MADE FROM PARTIALLY DRIED GRAPES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5" y="896270"/>
            <a:ext cx="9298755" cy="58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476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Sikora, Joe</dc:creator>
  <cp:lastModifiedBy>Sikora, Joe</cp:lastModifiedBy>
  <cp:revision>31</cp:revision>
  <dcterms:created xsi:type="dcterms:W3CDTF">2016-11-30T05:17:07Z</dcterms:created>
  <dcterms:modified xsi:type="dcterms:W3CDTF">2016-12-16T19:16:06Z</dcterms:modified>
</cp:coreProperties>
</file>